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301" r:id="rId3"/>
    <p:sldId id="30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91" r:id="rId12"/>
    <p:sldId id="264" r:id="rId13"/>
    <p:sldId id="292" r:id="rId14"/>
    <p:sldId id="265" r:id="rId15"/>
    <p:sldId id="293" r:id="rId16"/>
    <p:sldId id="266" r:id="rId17"/>
    <p:sldId id="294" r:id="rId18"/>
    <p:sldId id="267" r:id="rId19"/>
    <p:sldId id="295" r:id="rId20"/>
    <p:sldId id="269" r:id="rId21"/>
    <p:sldId id="297" r:id="rId22"/>
    <p:sldId id="270" r:id="rId23"/>
    <p:sldId id="298" r:id="rId24"/>
    <p:sldId id="271" r:id="rId25"/>
    <p:sldId id="299" r:id="rId26"/>
    <p:sldId id="273" r:id="rId27"/>
    <p:sldId id="29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7" autoAdjust="0"/>
    <p:restoredTop sz="86387" autoAdjust="0"/>
  </p:normalViewPr>
  <p:slideViewPr>
    <p:cSldViewPr>
      <p:cViewPr>
        <p:scale>
          <a:sx n="57" d="100"/>
          <a:sy n="57" d="100"/>
        </p:scale>
        <p:origin x="-151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43EFAE-002C-4773-868D-6B9C6BE7F9B4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4AD6AA4-292F-405D-BB6D-6C3B105FF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3F1F36-0C77-40B3-A36C-15B3978CAD5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27661D-4DD6-4D39-A51F-825189813017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B6C4D77-ECD6-45DF-B864-AE4A623B92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AC70B-E77A-436E-B929-6C0777B65CC1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CF33F-C39C-49BE-9B74-70A9D6E19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45D5DE-49DC-4F52-B91A-49A0F73732A4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D528C57-E62D-4F7C-BC09-D82893C440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5ECE8-BBAD-4D26-AB1A-B9186CE897EC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01EB4-524E-4385-B632-6AA4022F63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8E0283-7B96-4006-862B-0C1A0F0F0703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1830CA-CA91-4C32-BB2C-16E668341F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3ECD3-1398-4590-8ADA-C5B2FD064DB9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305BB-F33D-498E-B6A1-307952CB06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C30230-6803-4D5E-A2BB-71B8E7C01271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4D4D72-7535-48CA-804D-8AE276C7BD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EF36975-A2CD-4838-BEB7-B852D62F92A8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380D56-7A3A-476E-9FE1-2F58FBB79A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F675F23-4275-4220-ADEB-916590E230E5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9BB0A6D-CB5C-42E5-B51D-EDE69279C1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46010-0471-4030-8E74-FF8DBCE4471E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498B6-0B07-434C-BDFB-9365A8414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87AAD-0615-42C6-A385-49D78476FCFE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19906-6CFE-45C3-9EC6-F4519B51DC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680EEF0-3CE1-4E16-8793-09692B33ED7D}" type="datetimeFigureOut">
              <a:rPr lang="ru-RU"/>
              <a:pPr>
                <a:defRPr/>
              </a:pPr>
              <a:t>17.11.2015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A569378-0BDE-450C-9DDC-8EF4C7048E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9" r:id="rId2"/>
    <p:sldLayoutId id="2147483685" r:id="rId3"/>
    <p:sldLayoutId id="2147483680" r:id="rId4"/>
    <p:sldLayoutId id="2147483686" r:id="rId5"/>
    <p:sldLayoutId id="2147483681" r:id="rId6"/>
    <p:sldLayoutId id="2147483687" r:id="rId7"/>
    <p:sldLayoutId id="2147483688" r:id="rId8"/>
    <p:sldLayoutId id="2147483689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000108"/>
            <a:ext cx="8858280" cy="147161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latin typeface="Bookman Old Style" pitchFamily="18" charset="0"/>
              </a:rPr>
              <a:t>Использование в образовательном процессе инновационной технологии </a:t>
            </a:r>
            <a:r>
              <a:rPr lang="ru-RU" b="1" dirty="0" err="1" smtClean="0">
                <a:solidFill>
                  <a:schemeClr val="tx2">
                    <a:satMod val="130000"/>
                  </a:schemeClr>
                </a:solidFill>
                <a:latin typeface="Bookman Old Style" pitchFamily="18" charset="0"/>
              </a:rPr>
              <a:t>Петерсон</a:t>
            </a: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latin typeface="Bookman Old Style" pitchFamily="18" charset="0"/>
              </a:rPr>
              <a:t> и игр </a:t>
            </a:r>
            <a:r>
              <a:rPr lang="ru-RU" b="1" dirty="0" err="1" smtClean="0">
                <a:solidFill>
                  <a:schemeClr val="tx2">
                    <a:satMod val="130000"/>
                  </a:schemeClr>
                </a:solidFill>
                <a:latin typeface="Bookman Old Style" pitchFamily="18" charset="0"/>
              </a:rPr>
              <a:t>Воскобовича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4339" name="TextBox 3"/>
          <p:cNvSpPr txBox="1">
            <a:spLocks noChangeArrowheads="1"/>
          </p:cNvSpPr>
          <p:nvPr/>
        </p:nvSpPr>
        <p:spPr bwMode="auto">
          <a:xfrm>
            <a:off x="500034" y="3286124"/>
            <a:ext cx="350046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Bookman Old Style" pitchFamily="18" charset="0"/>
              </a:rPr>
              <a:t>Подготовила:  </a:t>
            </a:r>
            <a:r>
              <a:rPr lang="ru-RU" dirty="0" err="1">
                <a:latin typeface="Bookman Old Style" pitchFamily="18" charset="0"/>
              </a:rPr>
              <a:t>Гутрова</a:t>
            </a:r>
            <a:r>
              <a:rPr lang="ru-RU" dirty="0">
                <a:latin typeface="Bookman Old Style" pitchFamily="18" charset="0"/>
              </a:rPr>
              <a:t>  </a:t>
            </a:r>
            <a:r>
              <a:rPr lang="ru-RU" dirty="0" smtClean="0">
                <a:latin typeface="Bookman Old Style" pitchFamily="18" charset="0"/>
              </a:rPr>
              <a:t>Елена Николаевна </a:t>
            </a:r>
            <a:r>
              <a:rPr lang="ru-RU" dirty="0">
                <a:latin typeface="Bookman Old Style" pitchFamily="18" charset="0"/>
              </a:rPr>
              <a:t>– воспитатель старшей </a:t>
            </a:r>
            <a:r>
              <a:rPr lang="ru-RU" dirty="0" smtClean="0">
                <a:latin typeface="Bookman Old Style" pitchFamily="18" charset="0"/>
              </a:rPr>
              <a:t>группы ДОУ </a:t>
            </a:r>
            <a:r>
              <a:rPr lang="ru-RU" dirty="0">
                <a:latin typeface="Bookman Old Style" pitchFamily="18" charset="0"/>
              </a:rPr>
              <a:t>№ 7 «ЧУДО – САД»  г. Харцызска </a:t>
            </a:r>
            <a:r>
              <a:rPr lang="ru-RU" dirty="0" smtClean="0">
                <a:latin typeface="Bookman Old Style" pitchFamily="18" charset="0"/>
              </a:rPr>
              <a:t>ДНР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3419475" y="6111875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orbel" pitchFamily="34" charset="0"/>
              </a:rPr>
              <a:t>Ноябрь2015г.</a:t>
            </a:r>
          </a:p>
        </p:txBody>
      </p:sp>
      <p:pic>
        <p:nvPicPr>
          <p:cNvPr id="1026" name="Picture 2" descr="C:\Users\Чудо-сад\Desktop\IMG_25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2928934"/>
            <a:ext cx="4051033" cy="28987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IMG_07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286124"/>
            <a:ext cx="4321175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428596" y="285728"/>
            <a:ext cx="835824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b="1" dirty="0" smtClean="0">
                <a:latin typeface="Bookman Old Style" pitchFamily="18" charset="0"/>
              </a:rPr>
              <a:t>Работая по Типовой образовательной программе дошкольного образования «От рождения до школы», используя </a:t>
            </a:r>
            <a:r>
              <a:rPr lang="ru-RU" b="1" dirty="0" smtClean="0">
                <a:latin typeface="Bookman Old Style" pitchFamily="18" charset="0"/>
              </a:rPr>
              <a:t>личностный подход </a:t>
            </a:r>
            <a:r>
              <a:rPr lang="ru-RU" b="1" dirty="0" smtClean="0">
                <a:latin typeface="Bookman Old Style" pitchFamily="18" charset="0"/>
              </a:rPr>
              <a:t>к каждому ребенку, методы и приемы, описанные в </a:t>
            </a:r>
            <a:r>
              <a:rPr lang="ru-RU" b="1" dirty="0" smtClean="0">
                <a:latin typeface="Bookman Old Style" pitchFamily="18" charset="0"/>
              </a:rPr>
              <a:t>программе, </a:t>
            </a:r>
            <a:r>
              <a:rPr lang="ru-RU" b="1" dirty="0" smtClean="0">
                <a:latin typeface="Bookman Old Style" pitchFamily="18" charset="0"/>
              </a:rPr>
              <a:t>я пришла к выводу, что интеллектуально-познавательное развитие детей  дошкольного  возраста  немыслимо  без  использования занимательных  игр, задач,  развлечений.  </a:t>
            </a:r>
          </a:p>
          <a:p>
            <a:pPr algn="just"/>
            <a:r>
              <a:rPr lang="ru-RU" b="1" dirty="0" smtClean="0">
                <a:latin typeface="Bookman Old Style" pitchFamily="18" charset="0"/>
              </a:rPr>
              <a:t>	При  этом  роль  несложного  занимательного  математического  материала  определяется  с  учётом  возрастных  возможностей  детей  и  задач  всестороннего  развития  и  воспитания :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активизировать  умственную </a:t>
            </a:r>
          </a:p>
          <a:p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smtClean="0">
                <a:latin typeface="Bookman Old Style" pitchFamily="18" charset="0"/>
              </a:rPr>
              <a:t>деятельность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заинтересовать  </a:t>
            </a:r>
            <a:r>
              <a:rPr lang="ru-RU" b="1" dirty="0" smtClean="0">
                <a:latin typeface="Bookman Old Style" pitchFamily="18" charset="0"/>
              </a:rPr>
              <a:t>математичес</a:t>
            </a:r>
          </a:p>
          <a:p>
            <a:r>
              <a:rPr lang="ru-RU" b="1" dirty="0" smtClean="0">
                <a:latin typeface="Bookman Old Style" pitchFamily="18" charset="0"/>
              </a:rPr>
              <a:t>ким</a:t>
            </a:r>
            <a:r>
              <a:rPr lang="ru-RU" b="1" dirty="0" smtClean="0">
                <a:latin typeface="Bookman Old Style" pitchFamily="18" charset="0"/>
              </a:rPr>
              <a:t>  </a:t>
            </a:r>
            <a:r>
              <a:rPr lang="ru-RU" b="1" dirty="0" smtClean="0">
                <a:latin typeface="Bookman Old Style" pitchFamily="18" charset="0"/>
              </a:rPr>
              <a:t>материалом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увлекать</a:t>
            </a:r>
            <a:r>
              <a:rPr lang="ru-RU" b="1" dirty="0" smtClean="0">
                <a:latin typeface="Bookman Old Style" pitchFamily="18" charset="0"/>
              </a:rPr>
              <a:t>  и  развлекать  детей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развивать  интеллект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расширять , углублять  матема</a:t>
            </a:r>
          </a:p>
          <a:p>
            <a:r>
              <a:rPr lang="ru-RU" b="1" dirty="0" smtClean="0">
                <a:latin typeface="Bookman Old Style" pitchFamily="18" charset="0"/>
              </a:rPr>
              <a:t>тические  представления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закреплять  полученные  </a:t>
            </a:r>
            <a:r>
              <a:rPr lang="ru-RU" b="1" dirty="0" err="1" smtClean="0">
                <a:latin typeface="Bookman Old Style" pitchFamily="18" charset="0"/>
              </a:rPr>
              <a:t>зна</a:t>
            </a:r>
            <a:endParaRPr lang="ru-RU" b="1" dirty="0" smtClean="0">
              <a:latin typeface="Bookman Old Style" pitchFamily="18" charset="0"/>
            </a:endParaRPr>
          </a:p>
          <a:p>
            <a:r>
              <a:rPr lang="ru-RU" b="1" dirty="0" err="1" smtClean="0">
                <a:latin typeface="Bookman Old Style" pitchFamily="18" charset="0"/>
              </a:rPr>
              <a:t>н</a:t>
            </a:r>
            <a:r>
              <a:rPr lang="ru-RU" b="1" dirty="0" err="1" smtClean="0">
                <a:latin typeface="Bookman Old Style" pitchFamily="18" charset="0"/>
              </a:rPr>
              <a:t>ия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smtClean="0">
                <a:latin typeface="Bookman Old Style" pitchFamily="18" charset="0"/>
              </a:rPr>
              <a:t>и</a:t>
            </a:r>
            <a:r>
              <a:rPr lang="ru-RU" b="1" dirty="0" smtClean="0">
                <a:latin typeface="Bookman Old Style" pitchFamily="18" charset="0"/>
              </a:rPr>
              <a:t>  умения </a:t>
            </a:r>
          </a:p>
          <a:p>
            <a:pPr>
              <a:buFont typeface="Arial" pitchFamily="34" charset="0"/>
              <a:buChar char="•"/>
            </a:pPr>
            <a:r>
              <a:rPr lang="ru-RU" b="1" dirty="0" smtClean="0">
                <a:latin typeface="Bookman Old Style" pitchFamily="18" charset="0"/>
              </a:rPr>
              <a:t>упражнять в  применении  их </a:t>
            </a:r>
          </a:p>
          <a:p>
            <a:r>
              <a:rPr lang="ru-RU" b="1" dirty="0" smtClean="0">
                <a:latin typeface="Bookman Old Style" pitchFamily="18" charset="0"/>
              </a:rPr>
              <a:t> в  других  видах  деятельности , новой  обстановке.</a:t>
            </a:r>
            <a:endParaRPr lang="ru-RU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357562"/>
            <a:ext cx="43211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Объект 2"/>
          <p:cNvSpPr>
            <a:spLocks noGrp="1"/>
          </p:cNvSpPr>
          <p:nvPr>
            <p:ph idx="1"/>
          </p:nvPr>
        </p:nvSpPr>
        <p:spPr>
          <a:xfrm>
            <a:off x="500034" y="357166"/>
            <a:ext cx="8285168" cy="5857916"/>
          </a:xfrm>
        </p:spPr>
        <p:txBody>
          <a:bodyPr/>
          <a:lstStyle/>
          <a:p>
            <a:pPr algn="just">
              <a:buNone/>
            </a:pPr>
            <a:r>
              <a:rPr lang="ru-RU" sz="1600" dirty="0" smtClean="0">
                <a:latin typeface="Bookman Old Style" pitchFamily="18" charset="0"/>
              </a:rPr>
              <a:t>		</a:t>
            </a:r>
            <a:r>
              <a:rPr lang="ru-RU" sz="1800" b="1" dirty="0" smtClean="0">
                <a:latin typeface="Bookman Old Style" pitchFamily="18" charset="0"/>
              </a:rPr>
              <a:t>Рабочая программа по разделу «Формирование элементарных математических представлений» составлена в соответствии с ГОС ДО и Типовой образовательной программой дошкольного образования «От рождения до </a:t>
            </a:r>
            <a:r>
              <a:rPr lang="ru-RU" sz="1800" b="1" dirty="0" smtClean="0">
                <a:latin typeface="Bookman Old Style" pitchFamily="18" charset="0"/>
              </a:rPr>
              <a:t>школы» </a:t>
            </a:r>
            <a:endParaRPr lang="ru-RU" sz="1800" b="1" dirty="0" smtClean="0">
              <a:latin typeface="Bookman Old Style" pitchFamily="18" charset="0"/>
            </a:endParaRPr>
          </a:p>
          <a:p>
            <a:pPr algn="just"/>
            <a:r>
              <a:rPr lang="ru-RU" sz="1800" b="1" dirty="0" smtClean="0">
                <a:latin typeface="Bookman Old Style" pitchFamily="18" charset="0"/>
              </a:rPr>
              <a:t>методические рекомендации по Типовой образовательной программе дошкольного образования «От рождения до </a:t>
            </a:r>
            <a:r>
              <a:rPr lang="ru-RU" sz="1800" b="1" dirty="0" smtClean="0">
                <a:latin typeface="Bookman Old Style" pitchFamily="18" charset="0"/>
              </a:rPr>
              <a:t>школы</a:t>
            </a:r>
            <a:r>
              <a:rPr lang="ru-RU" sz="1800" b="1" dirty="0" smtClean="0">
                <a:latin typeface="Bookman Old Style" pitchFamily="18" charset="0"/>
              </a:rPr>
              <a:t>» </a:t>
            </a:r>
            <a:endParaRPr lang="ru-RU" sz="1800" b="1" dirty="0" smtClean="0">
              <a:latin typeface="Bookman Old Style" pitchFamily="18" charset="0"/>
            </a:endParaRPr>
          </a:p>
          <a:p>
            <a:pPr algn="just"/>
            <a:r>
              <a:rPr lang="ru-RU" sz="1800" b="1" dirty="0" err="1" smtClean="0">
                <a:latin typeface="Bookman Old Style" pitchFamily="18" charset="0"/>
              </a:rPr>
              <a:t>Л.Г.Петерсон</a:t>
            </a:r>
            <a:r>
              <a:rPr lang="ru-RU" sz="1800" b="1" dirty="0" smtClean="0">
                <a:latin typeface="Bookman Old Style" pitchFamily="18" charset="0"/>
              </a:rPr>
              <a:t>, Н.П.Холина «Раз- ступенька, два- ступенька» методические рекомендации, практический курс математики для дошкольников. М.: </a:t>
            </a:r>
            <a:r>
              <a:rPr lang="ru-RU" sz="1800" b="1" dirty="0" err="1" smtClean="0">
                <a:latin typeface="Bookman Old Style" pitchFamily="18" charset="0"/>
              </a:rPr>
              <a:t>Баласс</a:t>
            </a:r>
            <a:r>
              <a:rPr lang="ru-RU" sz="1800" b="1" dirty="0" smtClean="0">
                <a:latin typeface="Bookman Old Style" pitchFamily="18" charset="0"/>
              </a:rPr>
              <a:t>, 2004-2011</a:t>
            </a:r>
          </a:p>
          <a:p>
            <a:r>
              <a:rPr lang="ru-RU" sz="1800" b="1" dirty="0" err="1" smtClean="0">
                <a:latin typeface="Bookman Old Style" pitchFamily="18" charset="0"/>
              </a:rPr>
              <a:t>Л.Г.Петерсон</a:t>
            </a:r>
            <a:r>
              <a:rPr lang="ru-RU" sz="1800" b="1" dirty="0" smtClean="0">
                <a:latin typeface="Bookman Old Style" pitchFamily="18" charset="0"/>
              </a:rPr>
              <a:t>, Н.П.Холина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 «</a:t>
            </a:r>
            <a:r>
              <a:rPr lang="ru-RU" sz="1800" b="1" dirty="0" err="1" smtClean="0">
                <a:latin typeface="Bookman Old Style" pitchFamily="18" charset="0"/>
              </a:rPr>
              <a:t>Игралочка</a:t>
            </a:r>
            <a:r>
              <a:rPr lang="ru-RU" sz="1800" b="1" dirty="0" smtClean="0">
                <a:latin typeface="Bookman Old Style" pitchFamily="18" charset="0"/>
              </a:rPr>
              <a:t>» методические 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рекомендации, практический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курс математики для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дошкольников. М.: </a:t>
            </a:r>
            <a:r>
              <a:rPr lang="ru-RU" sz="1800" b="1" dirty="0" err="1" smtClean="0">
                <a:latin typeface="Bookman Old Style" pitchFamily="18" charset="0"/>
              </a:rPr>
              <a:t>Баласс</a:t>
            </a:r>
            <a:r>
              <a:rPr lang="ru-RU" sz="1800" b="1" dirty="0" smtClean="0">
                <a:latin typeface="Bookman Old Style" pitchFamily="18" charset="0"/>
              </a:rPr>
              <a:t>,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2004-2011</a:t>
            </a:r>
          </a:p>
          <a:p>
            <a:r>
              <a:rPr lang="ru-RU" sz="1800" b="1" dirty="0" err="1" smtClean="0">
                <a:latin typeface="Bookman Old Style" pitchFamily="18" charset="0"/>
              </a:rPr>
              <a:t>Л.Г.Петерсон</a:t>
            </a:r>
            <a:r>
              <a:rPr lang="ru-RU" sz="1800" b="1" dirty="0" smtClean="0">
                <a:latin typeface="Bookman Old Style" pitchFamily="18" charset="0"/>
              </a:rPr>
              <a:t>, Н.П.Холина 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«Раз- ступенька,</a:t>
            </a:r>
          </a:p>
          <a:p>
            <a:pPr>
              <a:buNone/>
            </a:pPr>
            <a:r>
              <a:rPr lang="ru-RU" sz="1800" b="1" dirty="0" smtClean="0">
                <a:latin typeface="Bookman Old Style" pitchFamily="18" charset="0"/>
              </a:rPr>
              <a:t>два- ступенька» учебная тетрадь. М.: </a:t>
            </a:r>
            <a:r>
              <a:rPr lang="ru-RU" sz="1800" b="1" dirty="0" err="1" smtClean="0">
                <a:latin typeface="Bookman Old Style" pitchFamily="18" charset="0"/>
              </a:rPr>
              <a:t>Баласс</a:t>
            </a:r>
            <a:r>
              <a:rPr lang="ru-RU" sz="1800" b="1" dirty="0" smtClean="0">
                <a:latin typeface="Bookman Old Style" pitchFamily="18" charset="0"/>
              </a:rPr>
              <a:t>, 2004-2011</a:t>
            </a:r>
            <a:endParaRPr lang="ru-RU" sz="18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G_22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357562"/>
            <a:ext cx="432117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357166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1800" b="1" dirty="0" smtClean="0">
                <a:latin typeface="Bookman Old Style" pitchFamily="18" charset="0"/>
              </a:rPr>
              <a:t>Рабочая программа по Формированию элементарных математических представлений направлена на достижение целей по формированию представлений, их упорядочивания, осмысления существующих закономерностей, связей и зависимостей в окружающем мире</a:t>
            </a:r>
            <a:endParaRPr lang="ru-RU" sz="1800" b="1" dirty="0" smtClean="0">
              <a:effectLst/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785926"/>
            <a:ext cx="64293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Bookman Old Style" pitchFamily="18" charset="0"/>
              </a:rPr>
              <a:t>В рабочей программе предусмотрено использование различных видов </a:t>
            </a:r>
            <a:r>
              <a:rPr lang="ru-RU" b="1" dirty="0" smtClean="0">
                <a:latin typeface="Bookman Old Style" pitchFamily="18" charset="0"/>
              </a:rPr>
              <a:t>дидактических игр</a:t>
            </a:r>
            <a:r>
              <a:rPr lang="ru-RU" dirty="0" smtClean="0">
                <a:latin typeface="Bookman Old Style" pitchFamily="18" charset="0"/>
              </a:rPr>
              <a:t> по Формированию элементарных математических представлений, а именно:</a:t>
            </a:r>
          </a:p>
          <a:p>
            <a:r>
              <a:rPr lang="ru-RU" dirty="0" smtClean="0">
                <a:latin typeface="Bookman Old Style" pitchFamily="18" charset="0"/>
              </a:rPr>
              <a:t>На целенаправленное развитие восприятия цвета;</a:t>
            </a:r>
          </a:p>
          <a:p>
            <a:r>
              <a:rPr lang="ru-RU" dirty="0" smtClean="0">
                <a:latin typeface="Bookman Old Style" pitchFamily="18" charset="0"/>
              </a:rPr>
              <a:t>На восприятие формы;</a:t>
            </a:r>
          </a:p>
          <a:p>
            <a:r>
              <a:rPr lang="ru-RU" dirty="0" smtClean="0">
                <a:latin typeface="Bookman Old Style" pitchFamily="18" charset="0"/>
              </a:rPr>
              <a:t>На восприятие параметров </a:t>
            </a:r>
          </a:p>
          <a:p>
            <a:r>
              <a:rPr lang="ru-RU" dirty="0" smtClean="0">
                <a:latin typeface="Bookman Old Style" pitchFamily="18" charset="0"/>
              </a:rPr>
              <a:t>величины;</a:t>
            </a:r>
          </a:p>
          <a:p>
            <a:r>
              <a:rPr lang="ru-RU" dirty="0" smtClean="0">
                <a:latin typeface="Bookman Old Style" pitchFamily="18" charset="0"/>
              </a:rPr>
              <a:t>На количество предметов;</a:t>
            </a:r>
          </a:p>
          <a:p>
            <a:r>
              <a:rPr lang="ru-RU" dirty="0" smtClean="0">
                <a:latin typeface="Bookman Old Style" pitchFamily="18" charset="0"/>
              </a:rPr>
              <a:t>На ориентировку в пространстве;</a:t>
            </a:r>
          </a:p>
          <a:p>
            <a:r>
              <a:rPr lang="ru-RU" dirty="0" smtClean="0">
                <a:latin typeface="Bookman Old Style" pitchFamily="18" charset="0"/>
              </a:rPr>
              <a:t>На развитие логического </a:t>
            </a:r>
            <a:r>
              <a:rPr lang="ru-RU" dirty="0" err="1" smtClean="0">
                <a:latin typeface="Bookman Old Style" pitchFamily="18" charset="0"/>
              </a:rPr>
              <a:t>мышле</a:t>
            </a:r>
            <a:endParaRPr lang="ru-RU" dirty="0" smtClean="0">
              <a:latin typeface="Bookman Old Style" pitchFamily="18" charset="0"/>
            </a:endParaRPr>
          </a:p>
          <a:p>
            <a:r>
              <a:rPr lang="ru-RU" dirty="0" err="1" smtClean="0">
                <a:latin typeface="Bookman Old Style" pitchFamily="18" charset="0"/>
              </a:rPr>
              <a:t>ния</a:t>
            </a:r>
            <a:r>
              <a:rPr lang="ru-RU" dirty="0" smtClean="0">
                <a:latin typeface="Bookman Old Style" pitchFamily="18" charset="0"/>
              </a:rPr>
              <a:t>;</a:t>
            </a:r>
          </a:p>
          <a:p>
            <a:r>
              <a:rPr lang="ru-RU" dirty="0" smtClean="0">
                <a:latin typeface="Bookman Old Style" pitchFamily="18" charset="0"/>
              </a:rPr>
              <a:t>На классификацию предметов по </a:t>
            </a:r>
          </a:p>
          <a:p>
            <a:r>
              <a:rPr lang="ru-RU" dirty="0" smtClean="0">
                <a:latin typeface="Bookman Old Style" pitchFamily="18" charset="0"/>
              </a:rPr>
              <a:t>заданному признаку.</a:t>
            </a:r>
            <a:endParaRPr lang="ru-RU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8" descr="IMG_225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7" y="285728"/>
            <a:ext cx="4071966" cy="2997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Чудо-сад\Desktop\176_0911\IMG_24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28604"/>
            <a:ext cx="3419437" cy="4559456"/>
          </a:xfrm>
          <a:prstGeom prst="rect">
            <a:avLst/>
          </a:prstGeom>
          <a:noFill/>
        </p:spPr>
      </p:pic>
      <p:pic>
        <p:nvPicPr>
          <p:cNvPr id="2051" name="Picture 3" descr="C:\Users\Чудо-сад\Desktop\176_0911\IMG_24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3429000"/>
            <a:ext cx="4357718" cy="3268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При подготовке к занятиям по методике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Петерсон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, познакомилась с играми российского инженера – физика Вячеслава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Воскобовича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</a:t>
            </a:r>
          </a:p>
        </p:txBody>
      </p:sp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0" y="4324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8436" name="Picture 7" descr="ори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060575"/>
            <a:ext cx="542925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 творческой лаборатории наших педагогов мы решили 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модефицировать ряд развивающих игр в одну дидактическую 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« 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Путешествие в фиолетовый лес».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6372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9461" name="Picture 8" descr="IMG_2260"/>
          <p:cNvPicPr>
            <a:picLocks noChangeAspect="1" noChangeArrowheads="1"/>
          </p:cNvPicPr>
          <p:nvPr/>
        </p:nvPicPr>
        <p:blipFill>
          <a:blip r:embed="rId3" cstate="print"/>
          <a:srcRect l="1096" t="9399" r="642" b="10643"/>
          <a:stretch>
            <a:fillRect/>
          </a:stretch>
        </p:blipFill>
        <p:spPr bwMode="auto">
          <a:xfrm>
            <a:off x="1142976" y="1714488"/>
            <a:ext cx="756285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571472" y="214290"/>
            <a:ext cx="832011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Цель</a:t>
            </a: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: активизировать </a:t>
            </a:r>
            <a:r>
              <a:rPr lang="ru-RU" sz="2400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интеллектуально-познавательное  </a:t>
            </a: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развитие детей дошкольного возраста.</a:t>
            </a:r>
            <a:r>
              <a:rPr lang="ru-RU" sz="24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b="1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Задачи</a:t>
            </a: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:</a:t>
            </a:r>
            <a:b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-формировать элементарные математические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представления;</a:t>
            </a:r>
            <a:b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-развивать логическое мышление, </a:t>
            </a:r>
            <a:r>
              <a:rPr lang="ru-RU" sz="2400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познавательные</a:t>
            </a:r>
            <a:endParaRPr lang="ru-RU" sz="2400" dirty="0">
              <a:solidFill>
                <a:srgbClr val="572314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процессы, моторику;</a:t>
            </a:r>
            <a:b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-развивать эмоциональную отзывчивость через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«общение» с разнообразными сказочными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персонажами, «населяющими» лес;</a:t>
            </a:r>
            <a:b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-развивать познавательную активность,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любознательность через развивающие игры;</a:t>
            </a:r>
            <a:b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-актуализировать сенсорные анализаторы как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условие и </a:t>
            </a:r>
            <a:r>
              <a:rPr lang="ru-RU" sz="2400" dirty="0" smtClean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основополагающую базу </a:t>
            </a: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благоприятного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интеллектуального развития детей дошкольного</a:t>
            </a:r>
          </a:p>
          <a:p>
            <a:pPr>
              <a:defRPr/>
            </a:pPr>
            <a:r>
              <a:rPr lang="ru-RU" sz="2400" dirty="0">
                <a:solidFill>
                  <a:srgbClr val="57231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возраста.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428044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ПРАВИЛА ИГРЫ. </a:t>
            </a: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 Фиолетовом лесу выделяются различные игровые зоны </a:t>
            </a: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со </a:t>
            </a: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своим  игровым персонажем, который  задает детям  ситуацию,  требующую совместного решения. </a:t>
            </a:r>
            <a:b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 помощью кубика определяется игровая зона. </a:t>
            </a:r>
            <a:b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На каждой поляне  выполняются соответствующие правила игры</a:t>
            </a:r>
          </a:p>
        </p:txBody>
      </p:sp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79388" y="444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0" y="3352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altLang="zh-CN" sz="1600">
                <a:solidFill>
                  <a:srgbClr val="000000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  </a:t>
            </a:r>
            <a:endParaRPr lang="ru-RU" altLang="zh-CN">
              <a:ea typeface="Droid Sans Fallback"/>
              <a:cs typeface="Times New Roman" pitchFamily="18" charset="0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0" y="6238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2533" name="Picture 9" descr="IMG_22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844675"/>
            <a:ext cx="6624637" cy="462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57166"/>
            <a:ext cx="7858180" cy="1571636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indent="-819150" eaLnBrk="1" hangingPunct="1">
              <a:defRPr/>
            </a:pPr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Одна из волшебных  зон  – это 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Чудесная поляна золотых плодов</a:t>
            </a:r>
            <a:r>
              <a:rPr lang="ru-RU" sz="2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Главный герой здесь умудренный опытом паук 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Юк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и его внучата 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паучата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 Они учат детей играть в игру «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Геоконт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».</a:t>
            </a:r>
          </a:p>
        </p:txBody>
      </p:sp>
      <p:pic>
        <p:nvPicPr>
          <p:cNvPr id="23554" name="Picture 3" descr="oduvanchiki_cvety_polyana_luchi_solnce_polukrug_zelen_derevya_nebo_1920x10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428868"/>
            <a:ext cx="6334125" cy="419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Новый рисунок"/>
          <p:cNvPicPr>
            <a:picLocks noChangeAspect="1" noChangeArrowheads="1"/>
          </p:cNvPicPr>
          <p:nvPr/>
        </p:nvPicPr>
        <p:blipFill>
          <a:blip r:embed="rId3"/>
          <a:srcRect r="10008" b="4459"/>
          <a:stretch>
            <a:fillRect/>
          </a:stretch>
        </p:blipFill>
        <p:spPr bwMode="auto">
          <a:xfrm>
            <a:off x="5572132" y="1785926"/>
            <a:ext cx="324008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2016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Bookman Old Style" pitchFamily="18" charset="0"/>
              </a:rPr>
              <a:t>Цель: </a:t>
            </a:r>
            <a:r>
              <a:rPr lang="ru-RU" dirty="0" smtClean="0">
                <a:latin typeface="Bookman Old Style" pitchFamily="18" charset="0"/>
              </a:rPr>
              <a:t>развитие конструктивных способностей детей.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1447800"/>
            <a:ext cx="4862516" cy="4800600"/>
          </a:xfrm>
        </p:spPr>
        <p:txBody>
          <a:bodyPr/>
          <a:lstStyle/>
          <a:p>
            <a:pPr marL="0" algn="just">
              <a:spcBef>
                <a:spcPts val="0"/>
              </a:spcBef>
              <a:buNone/>
            </a:pPr>
            <a:r>
              <a:rPr lang="ru-RU" sz="2600" dirty="0" smtClean="0">
                <a:latin typeface="Bookman Old Style" pitchFamily="18" charset="0"/>
              </a:rPr>
              <a:t>С помощью данного планшета можно учить цифры,  буквы, геометрические фигуры, «рисовать» различные предметы, узоры, стоить лабиринты, знакомиться с понятиями </a:t>
            </a:r>
            <a:r>
              <a:rPr lang="ru-RU" sz="2600" dirty="0" err="1" smtClean="0">
                <a:latin typeface="Bookman Old Style" pitchFamily="18" charset="0"/>
              </a:rPr>
              <a:t>большой-маленький</a:t>
            </a:r>
            <a:r>
              <a:rPr lang="ru-RU" sz="2600" dirty="0" smtClean="0">
                <a:latin typeface="Bookman Old Style" pitchFamily="18" charset="0"/>
              </a:rPr>
              <a:t>, научить ребенка ориентироваться в пространстве и выполнять задания по образцу  и т.п.</a:t>
            </a:r>
            <a:endParaRPr lang="ru-RU" sz="2600" dirty="0">
              <a:latin typeface="Bookman Old Style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357430"/>
            <a:ext cx="3744913" cy="354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0" y="2590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0" y="475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4581" name="Picture 9" descr="i51LEEX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773238"/>
            <a:ext cx="8640763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0" descr="1451image"/>
          <p:cNvPicPr>
            <a:picLocks noChangeAspect="1" noChangeArrowheads="1"/>
          </p:cNvPicPr>
          <p:nvPr/>
        </p:nvPicPr>
        <p:blipFill>
          <a:blip r:embed="rId3"/>
          <a:srcRect t="5226" b="14566"/>
          <a:stretch>
            <a:fillRect/>
          </a:stretch>
        </p:blipFill>
        <p:spPr bwMode="auto">
          <a:xfrm>
            <a:off x="6335712" y="3286124"/>
            <a:ext cx="2808288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1" descr="IMG_2267"/>
          <p:cNvPicPr>
            <a:picLocks noChangeAspect="1" noChangeArrowheads="1"/>
          </p:cNvPicPr>
          <p:nvPr/>
        </p:nvPicPr>
        <p:blipFill>
          <a:blip r:embed="rId4" cstate="print"/>
          <a:srcRect b="20557"/>
          <a:stretch>
            <a:fillRect/>
          </a:stretch>
        </p:blipFill>
        <p:spPr bwMode="auto">
          <a:xfrm>
            <a:off x="428596" y="1857364"/>
            <a:ext cx="527751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362978" cy="164305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indent="-819150" algn="just" eaLnBrk="1" hangingPunct="1"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Следующая волшебная зона – Озеро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Айс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Герой здесь – Главный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Незримка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Всюсь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(хранитель озера). В этой развивающей области дети играют в «Нетающие льдинки озера </a:t>
            </a:r>
            <a:r>
              <a:rPr lang="ru-RU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Айс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429684" cy="1143000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latin typeface="Bookman Old Style" pitchFamily="18" charset="0"/>
              </a:rPr>
              <a:t>В результате этой игры дети закрепляют творческие умения и навыки по составлению фигуры из нескольких частей.</a:t>
            </a:r>
            <a:endParaRPr lang="ru-RU" sz="2800" b="1" dirty="0">
              <a:latin typeface="Bookman Old Style" pitchFamily="18" charset="0"/>
            </a:endParaRPr>
          </a:p>
        </p:txBody>
      </p:sp>
      <p:pic>
        <p:nvPicPr>
          <p:cNvPr id="1026" name="Picture 2" descr="C:\Users\Чудо сад\Desktop\e8720b02583eea36bb01ff5007affcfa.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3197729" cy="48006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57620" y="1643050"/>
            <a:ext cx="50006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Bookman Old Style" pitchFamily="18" charset="0"/>
              </a:rPr>
              <a:t>Такую игру легко сделать самому. Вам понадобится          </a:t>
            </a:r>
          </a:p>
          <a:p>
            <a:pPr algn="just"/>
            <a:r>
              <a:rPr lang="ru-RU" sz="2400" dirty="0" smtClean="0">
                <a:latin typeface="Bookman Old Style" pitchFamily="18" charset="0"/>
              </a:rPr>
              <a:t>папка для файлов, 12 см </a:t>
            </a:r>
            <a:r>
              <a:rPr lang="ru-RU" sz="2400" dirty="0" err="1" smtClean="0">
                <a:latin typeface="Bookman Old Style" pitchFamily="18" charset="0"/>
              </a:rPr>
              <a:t>самоклейки</a:t>
            </a:r>
            <a:r>
              <a:rPr lang="ru-RU" sz="2400" dirty="0" smtClean="0">
                <a:latin typeface="Bookman Old Style" pitchFamily="18" charset="0"/>
              </a:rPr>
              <a:t>, ножницы или канцелярский нож. Размечаем верхнюю прозрачную часть папки на квадраты 6х6 см и разрезаем их. Квадратов должно получиться 30 штук. Из </a:t>
            </a:r>
            <a:r>
              <a:rPr lang="ru-RU" sz="2400" dirty="0" err="1" smtClean="0">
                <a:latin typeface="Bookman Old Style" pitchFamily="18" charset="0"/>
              </a:rPr>
              <a:t>самоклейки</a:t>
            </a:r>
            <a:r>
              <a:rPr lang="ru-RU" sz="2400" dirty="0" smtClean="0">
                <a:latin typeface="Bookman Old Style" pitchFamily="18" charset="0"/>
              </a:rPr>
              <a:t> нужные фигуры и наклеиваем их на квадраты соответственно рисунку. </a:t>
            </a:r>
            <a:endParaRPr lang="ru-RU" sz="2400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5" descr="30e4091a060b76e8924779e00cfeecf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285860"/>
            <a:ext cx="5724525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" descr="fi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786058"/>
            <a:ext cx="233997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832" y="785794"/>
            <a:ext cx="8720168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Следующая игровая зона – </a:t>
            </a:r>
            <a:r>
              <a:rPr lang="ru-RU" sz="2800" b="1" i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Цифроцирк</a:t>
            </a:r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  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На ней знаменитый фокусник   </a:t>
            </a:r>
            <a:r>
              <a:rPr lang="ru-RU" sz="2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Коттерфильд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предлагает детям  поиграть в  «Чудесную восьмерку» 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и «</a:t>
            </a:r>
            <a:r>
              <a:rPr lang="ru-RU" sz="2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Цифроцирк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36297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Bookman Old Style" pitchFamily="18" charset="0"/>
              </a:rPr>
              <a:t>"</a:t>
            </a:r>
            <a:r>
              <a:rPr lang="ru-RU" b="1" dirty="0" err="1" smtClean="0">
                <a:latin typeface="Bookman Old Style" pitchFamily="18" charset="0"/>
              </a:rPr>
              <a:t>Кохле-Охле-Желе-Зеле-Геле-Селе-Фи</a:t>
            </a:r>
            <a:r>
              <a:rPr lang="ru-RU" b="1" dirty="0" smtClean="0">
                <a:latin typeface="Bookman Old Style" pitchFamily="18" charset="0"/>
              </a:rPr>
              <a:t>"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47800"/>
            <a:ext cx="8505854" cy="48006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Знакомство ребенка с цифрами при помощи этого необычного пособия доставит ему истинное удовольствие.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«Чудо-восьмерка» развивает: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1. Интеллект – процессы внимания, словесно – логической – памяти,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операции </a:t>
            </a:r>
            <a:r>
              <a:rPr lang="ru-RU" sz="2400" dirty="0" err="1" smtClean="0">
                <a:latin typeface="Bookman Old Style" pitchFamily="18" charset="0"/>
              </a:rPr>
              <a:t>пространствен</a:t>
            </a:r>
            <a:endParaRPr lang="ru-RU" sz="2400" dirty="0" smtClean="0">
              <a:latin typeface="Bookman Old Style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err="1" smtClean="0">
                <a:latin typeface="Bookman Old Style" pitchFamily="18" charset="0"/>
              </a:rPr>
              <a:t>ного</a:t>
            </a:r>
            <a:r>
              <a:rPr lang="ru-RU" sz="2400" dirty="0" smtClean="0">
                <a:latin typeface="Bookman Old Style" pitchFamily="18" charset="0"/>
              </a:rPr>
              <a:t> и логического </a:t>
            </a:r>
            <a:r>
              <a:rPr lang="ru-RU" sz="2400" dirty="0" err="1" smtClean="0">
                <a:latin typeface="Bookman Old Style" pitchFamily="18" charset="0"/>
              </a:rPr>
              <a:t>мыш</a:t>
            </a:r>
            <a:endParaRPr lang="ru-RU" sz="2400" dirty="0" smtClean="0">
              <a:latin typeface="Bookman Old Style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err="1" smtClean="0">
                <a:latin typeface="Bookman Old Style" pitchFamily="18" charset="0"/>
              </a:rPr>
              <a:t>ления</a:t>
            </a:r>
            <a:r>
              <a:rPr lang="ru-RU" sz="2400" dirty="0" smtClean="0">
                <a:latin typeface="Bookman Old Style" pitchFamily="18" charset="0"/>
              </a:rPr>
              <a:t>, умение составлять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цифры и складывать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образные фигуры.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2. Мелкую моторику рук.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4" name="Picture 7" descr="IMG_2268"/>
          <p:cNvPicPr>
            <a:picLocks noChangeAspect="1" noChangeArrowheads="1"/>
          </p:cNvPicPr>
          <p:nvPr/>
        </p:nvPicPr>
        <p:blipFill>
          <a:blip r:embed="rId2" cstate="print"/>
          <a:srcRect r="13837" b="14276"/>
          <a:stretch>
            <a:fillRect/>
          </a:stretch>
        </p:blipFill>
        <p:spPr bwMode="auto">
          <a:xfrm>
            <a:off x="4429124" y="3357562"/>
            <a:ext cx="4500563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577292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Город говорящих попугаев – одна из самых любимых игровых зон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Здесь сказку сопровождают попугаи 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Эник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и </a:t>
            </a:r>
            <a:r>
              <a:rPr lang="ru-RU" sz="24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Беник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 Они научат детей собирать из различных фигур образы и предметы.</a:t>
            </a:r>
          </a:p>
        </p:txBody>
      </p:sp>
      <p:pic>
        <p:nvPicPr>
          <p:cNvPr id="26626" name="Picture 5" descr="zwalls_ru-201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4900" y="1778000"/>
            <a:ext cx="67691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6" descr="iT40CR1K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500174"/>
            <a:ext cx="12192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7" descr="p15snlb8i914ao6tjnj91m5g19ep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714488"/>
            <a:ext cx="985838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 descr="IMG_2270"/>
          <p:cNvPicPr>
            <a:picLocks noChangeAspect="1" noChangeArrowheads="1"/>
          </p:cNvPicPr>
          <p:nvPr/>
        </p:nvPicPr>
        <p:blipFill>
          <a:blip r:embed="rId5" cstate="print"/>
          <a:srcRect t="4489" r="9390"/>
          <a:stretch>
            <a:fillRect/>
          </a:stretch>
        </p:blipFill>
        <p:spPr bwMode="auto">
          <a:xfrm>
            <a:off x="250825" y="3068638"/>
            <a:ext cx="4319588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Чудо сад\Desktop\992_13173865349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3116"/>
            <a:ext cx="4286250" cy="43148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500042"/>
            <a:ext cx="6929454" cy="1143000"/>
          </a:xfrm>
        </p:spPr>
        <p:txBody>
          <a:bodyPr>
            <a:noAutofit/>
          </a:bodyPr>
          <a:lstStyle/>
          <a:p>
            <a:r>
              <a:rPr lang="ru-RU" sz="2400" b="1" dirty="0" err="1" smtClean="0">
                <a:latin typeface="Bookman Old Style" pitchFamily="18" charset="0"/>
              </a:rPr>
              <a:t>Танграм</a:t>
            </a:r>
            <a:r>
              <a:rPr lang="ru-RU" sz="2400" b="1" dirty="0" smtClean="0">
                <a:latin typeface="Bookman Old Style" pitchFamily="18" charset="0"/>
              </a:rPr>
              <a:t>— головоломка, состоящая из семи плоских фигур, которые складывают определённым образом для получения другой, более сложной, фигуры.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643050"/>
            <a:ext cx="4357718" cy="4943476"/>
          </a:xfrm>
        </p:spPr>
        <p:txBody>
          <a:bodyPr/>
          <a:lstStyle/>
          <a:p>
            <a:pPr marL="0">
              <a:spcBef>
                <a:spcPts val="0"/>
              </a:spcBef>
              <a:buNone/>
            </a:pPr>
            <a:r>
              <a:rPr lang="ru-RU" sz="2400" dirty="0" smtClean="0">
                <a:latin typeface="Bookman Old Style" pitchFamily="18" charset="0"/>
              </a:rPr>
              <a:t>	Фигура, которую необходимо получить, при этом обычно задаётся в виде силуэта или внешнего контура. При решении головоломки требуется соблюдать два условия: первое — необходимо использовать все семь фигур </a:t>
            </a:r>
            <a:r>
              <a:rPr lang="ru-RU" sz="2400" dirty="0" err="1" smtClean="0">
                <a:latin typeface="Bookman Old Style" pitchFamily="18" charset="0"/>
              </a:rPr>
              <a:t>танграма</a:t>
            </a:r>
            <a:r>
              <a:rPr lang="ru-RU" sz="2400" dirty="0" smtClean="0">
                <a:latin typeface="Bookman Old Style" pitchFamily="18" charset="0"/>
              </a:rPr>
              <a:t>, и второе — фигуры не должны перекрываться между собой.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2050" name="Picture 2" descr="C:\Users\Чудо сад\Desktop\992_13173865144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04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929718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Страна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Муравия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. – это настоящая волшебная страна с интересными заданиями.</a:t>
            </a: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Ее хозяйка – королева </a:t>
            </a:r>
            <a:r>
              <a:rPr lang="ru-RU" sz="2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Мурана</a:t>
            </a:r>
            <a: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– вместе с муравьем </a:t>
            </a:r>
            <a:r>
              <a:rPr lang="ru-RU" sz="2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Мурашиком</a:t>
            </a:r>
            <a: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приглашают детей попутешествовать в «Лабиринте </a:t>
            </a:r>
            <a:b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букв» и «Лабиринт цифр» (приложения к «</a:t>
            </a:r>
            <a:r>
              <a:rPr lang="ru-RU" sz="2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Игровизору</a:t>
            </a:r>
            <a:r>
              <a:rPr lang="ru-RU" sz="2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»)</a:t>
            </a:r>
          </a:p>
        </p:txBody>
      </p:sp>
      <p:pic>
        <p:nvPicPr>
          <p:cNvPr id="27650" name="Picture 6" descr="medium_m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28934"/>
            <a:ext cx="2393261" cy="3489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7" descr="muravejni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785926"/>
            <a:ext cx="6624638" cy="474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Ребенок, выполняя задания на "</a:t>
            </a:r>
            <a:r>
              <a:rPr lang="ru-RU" sz="2400" b="1" dirty="0" err="1" smtClean="0">
                <a:latin typeface="Bookman Old Style" pitchFamily="18" charset="0"/>
              </a:rPr>
              <a:t>Игровизоре</a:t>
            </a:r>
            <a:r>
              <a:rPr lang="ru-RU" sz="2400" b="1" dirty="0" smtClean="0">
                <a:latin typeface="Bookman Old Style" pitchFamily="18" charset="0"/>
              </a:rPr>
              <a:t>", может оценить результат и легко исправить ошибку.</a:t>
            </a:r>
            <a:endParaRPr lang="ru-RU" sz="2400" b="1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929718" cy="48006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"</a:t>
            </a:r>
            <a:r>
              <a:rPr lang="ru-RU" sz="2000" dirty="0" err="1" smtClean="0">
                <a:latin typeface="Bookman Old Style" pitchFamily="18" charset="0"/>
              </a:rPr>
              <a:t>Игровизор</a:t>
            </a:r>
            <a:r>
              <a:rPr lang="ru-RU" sz="2000" dirty="0" smtClean="0">
                <a:latin typeface="Bookman Old Style" pitchFamily="18" charset="0"/>
              </a:rPr>
              <a:t>"-это интеллектуальный тренажер. Он представляет собой прозрачный пластиковый карман, куда вкладываются листы с заданиями. Дети выполняют задания фломастером на водной основе. Фломастер оставляет яркий след, который легко стирается сухой бумажной салфеткой. Эта особенность «</a:t>
            </a:r>
            <a:r>
              <a:rPr lang="ru-RU" sz="2000" dirty="0" err="1" smtClean="0">
                <a:latin typeface="Bookman Old Style" pitchFamily="18" charset="0"/>
              </a:rPr>
              <a:t>Игровизора</a:t>
            </a:r>
            <a:r>
              <a:rPr lang="ru-RU" sz="2000" dirty="0" smtClean="0">
                <a:latin typeface="Bookman Old Style" pitchFamily="18" charset="0"/>
              </a:rPr>
              <a:t>» позволяет многократно использовать листы игровых заданий. В играх с интеллектуальным тренажером у дошкольников развивается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мелкая моторика пальцев,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точность движений,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происходит подготовка руки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к письму,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подготовка к чтению 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освоению математических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представлений.</a:t>
            </a:r>
            <a:endParaRPr lang="ru-RU" sz="2000" dirty="0">
              <a:latin typeface="Bookman Old Style" pitchFamily="18" charset="0"/>
            </a:endParaRPr>
          </a:p>
        </p:txBody>
      </p:sp>
      <p:pic>
        <p:nvPicPr>
          <p:cNvPr id="4" name="Picture 8" descr="IMG_2277"/>
          <p:cNvPicPr>
            <a:picLocks noChangeAspect="1" noChangeArrowheads="1"/>
          </p:cNvPicPr>
          <p:nvPr/>
        </p:nvPicPr>
        <p:blipFill>
          <a:blip r:embed="rId2" cstate="print"/>
          <a:srcRect l="6813" r="9093" b="18332"/>
          <a:stretch>
            <a:fillRect/>
          </a:stretch>
        </p:blipFill>
        <p:spPr bwMode="auto">
          <a:xfrm>
            <a:off x="4357686" y="3571876"/>
            <a:ext cx="450056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428604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Ковровая Полянка – одна из любимых зон многих малышей.</a:t>
            </a:r>
            <a:b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Ее хозяева гусеница Фифа и Лопушок   знакомят детей с игрой «Змейка».</a:t>
            </a:r>
          </a:p>
        </p:txBody>
      </p:sp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0" y="8229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9701" name="Picture 10" descr="9afed02e19cdb32f863cab97a83179c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285992"/>
            <a:ext cx="5857884" cy="4257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9" descr="Новый рисунок (4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85926"/>
            <a:ext cx="4572032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58" y="1447800"/>
            <a:ext cx="5005392" cy="4800600"/>
          </a:xfrm>
        </p:spPr>
        <p:txBody>
          <a:bodyPr/>
          <a:lstStyle/>
          <a:p>
            <a:pPr marL="0" indent="0" algn="just">
              <a:spcBef>
                <a:spcPts val="0"/>
              </a:spcBef>
            </a:pPr>
            <a:r>
              <a:rPr lang="ru-RU" sz="2400" dirty="0" smtClean="0">
                <a:latin typeface="Bookman Old Style" pitchFamily="18" charset="0"/>
              </a:rPr>
              <a:t>Эта змейка-головоломка позволяет не только поиграть, развить пространственное воображение и тонкую моторику, но и является материалом, знакомящим с основами геометрии, </a:t>
            </a:r>
            <a:r>
              <a:rPr lang="ru-RU" sz="2400" dirty="0" err="1" smtClean="0">
                <a:latin typeface="Bookman Old Style" pitchFamily="18" charset="0"/>
              </a:rPr>
              <a:t>стериометрии</a:t>
            </a:r>
            <a:r>
              <a:rPr lang="ru-RU" sz="2400" dirty="0" smtClean="0">
                <a:latin typeface="Bookman Old Style" pitchFamily="18" charset="0"/>
              </a:rPr>
              <a:t>, счетным материалом, основой для моделирования, творчества, которое не имеет ограничений по возрасту.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3074" name="Picture 2" descr="C:\Users\Чудо сад\Desktop\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357166"/>
            <a:ext cx="5357850" cy="990600"/>
          </a:xfrm>
          <a:prstGeom prst="rect">
            <a:avLst/>
          </a:prstGeom>
          <a:noFill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3" cstate="print"/>
          <a:srcRect l="4953" t="1437" r="37044" b="10188"/>
          <a:stretch>
            <a:fillRect/>
          </a:stretch>
        </p:blipFill>
        <p:spPr bwMode="auto">
          <a:xfrm>
            <a:off x="428596" y="1571612"/>
            <a:ext cx="3382963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vos_092 - копия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4941888"/>
            <a:ext cx="2268537" cy="1606550"/>
          </a:xfrm>
          <a:prstGeom prst="rect">
            <a:avLst/>
          </a:prstGeom>
          <a:noFill/>
        </p:spPr>
      </p:pic>
      <p:pic>
        <p:nvPicPr>
          <p:cNvPr id="30726" name="Picture 6" descr="vos_092 - копия (3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05263"/>
            <a:ext cx="2006600" cy="2657475"/>
          </a:xfrm>
          <a:prstGeom prst="rect">
            <a:avLst/>
          </a:prstGeom>
          <a:noFill/>
        </p:spPr>
      </p:pic>
      <p:pic>
        <p:nvPicPr>
          <p:cNvPr id="30727" name="Picture 7" descr="vos_092 - копия"/>
          <p:cNvPicPr>
            <a:picLocks noChangeAspect="1" noChangeArrowheads="1"/>
          </p:cNvPicPr>
          <p:nvPr/>
        </p:nvPicPr>
        <p:blipFill>
          <a:blip r:embed="rId4"/>
          <a:srcRect l="12341"/>
          <a:stretch>
            <a:fillRect/>
          </a:stretch>
        </p:blipFill>
        <p:spPr bwMode="auto">
          <a:xfrm>
            <a:off x="285720" y="1357298"/>
            <a:ext cx="1533525" cy="2592388"/>
          </a:xfrm>
          <a:prstGeom prst="rect">
            <a:avLst/>
          </a:prstGeom>
          <a:noFill/>
        </p:spPr>
      </p:pic>
      <p:pic>
        <p:nvPicPr>
          <p:cNvPr id="30728" name="Picture 8" descr="vos_092"/>
          <p:cNvPicPr>
            <a:picLocks noChangeAspect="1" noChangeArrowheads="1"/>
          </p:cNvPicPr>
          <p:nvPr/>
        </p:nvPicPr>
        <p:blipFill>
          <a:blip r:embed="rId5"/>
          <a:srcRect l="12891" r="7356"/>
          <a:stretch>
            <a:fillRect/>
          </a:stretch>
        </p:blipFill>
        <p:spPr bwMode="auto">
          <a:xfrm>
            <a:off x="7019925" y="3068638"/>
            <a:ext cx="1944688" cy="3455987"/>
          </a:xfrm>
          <a:prstGeom prst="rect">
            <a:avLst/>
          </a:prstGeom>
          <a:noFill/>
        </p:spPr>
      </p:pic>
      <p:pic>
        <p:nvPicPr>
          <p:cNvPr id="30729" name="Picture 9" descr="vos_03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1341438"/>
            <a:ext cx="5076825" cy="3810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9350" cy="2011354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Еще одна волшебная зона -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Голубой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Ручей.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Ее герои Капитан Гусь и Лягушки-матросы, игра ют с малышами  в «Кораблик «Брызг-Брызг». Для того, что бы отправится в плавание и продолжить путь, паруса на корабле должны выстроится в определенном порядке.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49935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Bookman Old Style" pitchFamily="18" charset="0"/>
              </a:rPr>
              <a:t>Кораблик «Брызг - </a:t>
            </a:r>
            <a:r>
              <a:rPr lang="ru-RU" b="1" dirty="0" err="1" smtClean="0">
                <a:latin typeface="Bookman Old Style" pitchFamily="18" charset="0"/>
              </a:rPr>
              <a:t>брызг</a:t>
            </a:r>
            <a:r>
              <a:rPr lang="ru-RU" b="1" dirty="0" smtClean="0">
                <a:latin typeface="Bookman Old Style" pitchFamily="18" charset="0"/>
              </a:rPr>
              <a:t>» 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85860"/>
            <a:ext cx="7499350" cy="4800600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В игре развиваются : </a:t>
            </a:r>
          </a:p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1. Сенсорные способности </a:t>
            </a:r>
          </a:p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2. Мелкая моторика рук. </a:t>
            </a:r>
          </a:p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3. Внимание, мышление, память, речь. </a:t>
            </a:r>
          </a:p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4. Обучение счёту. </a:t>
            </a:r>
          </a:p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5. Освоение пространственных отношений. </a:t>
            </a:r>
          </a:p>
          <a:p>
            <a:pPr>
              <a:buNone/>
            </a:pPr>
            <a:r>
              <a:rPr lang="ru-RU" sz="2800" b="1" dirty="0" smtClean="0">
                <a:latin typeface="Bookman Old Style" pitchFamily="18" charset="0"/>
              </a:rPr>
              <a:t>6. Решение логических задач.</a:t>
            </a:r>
            <a:endParaRPr lang="ru-RU" sz="2800" b="1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20168" cy="1654164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just" eaLnBrk="1" hangingPunct="1"/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Поляна сказок  - это настоящие волшебные превращения. </a:t>
            </a: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На этой поляне Ворон Метр рассказывает сказки, а дети совершают настоящие фокусы, превращая квадрат в различные вещи и персонажи.</a:t>
            </a:r>
          </a:p>
        </p:txBody>
      </p:sp>
      <p:pic>
        <p:nvPicPr>
          <p:cNvPr id="31750" name="Picture 6" descr="205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643182"/>
            <a:ext cx="5980969" cy="3736988"/>
          </a:xfrm>
          <a:prstGeom prst="rect">
            <a:avLst/>
          </a:prstGeom>
          <a:noFill/>
        </p:spPr>
      </p:pic>
      <p:pic>
        <p:nvPicPr>
          <p:cNvPr id="31752" name="Picture 8" descr="Новый рисунок (1)"/>
          <p:cNvPicPr>
            <a:picLocks noChangeAspect="1" noChangeArrowheads="1"/>
          </p:cNvPicPr>
          <p:nvPr/>
        </p:nvPicPr>
        <p:blipFill>
          <a:blip r:embed="rId3" cstate="print"/>
          <a:srcRect r="4167" b="15103"/>
          <a:stretch>
            <a:fillRect/>
          </a:stretch>
        </p:blipFill>
        <p:spPr bwMode="auto">
          <a:xfrm>
            <a:off x="6286512" y="2143116"/>
            <a:ext cx="2572484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Чудо сад\Desktop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2419350" cy="1809750"/>
          </a:xfrm>
          <a:prstGeom prst="rect">
            <a:avLst/>
          </a:prstGeom>
          <a:noFill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 cstate="print"/>
          <a:srcRect l="8261" b="16420"/>
          <a:stretch>
            <a:fillRect/>
          </a:stretch>
        </p:blipFill>
        <p:spPr bwMode="auto">
          <a:xfrm>
            <a:off x="4357686" y="3000372"/>
            <a:ext cx="446246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428604"/>
            <a:ext cx="8215338" cy="48006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800" dirty="0" smtClean="0"/>
              <a:t>                     </a:t>
            </a:r>
            <a:r>
              <a:rPr lang="ru-RU" sz="2000" dirty="0" smtClean="0">
                <a:latin typeface="Bookman Old Style" pitchFamily="18" charset="0"/>
              </a:rPr>
              <a:t>Игра представляет собой 32 картонных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                    треугольника, наклеенных с двух сторон на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                    расстоянии 3-5 мл друг от друга на гибкую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                    тканевую основу. С одной стороны «Квадрат» -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                    зеленого и желтого цвета, с другой – синего и красного. «Квадрат» легко трансформируется: его можно складывать по линиям сгиба в разных направлениях по принципу «оригами» для получения объемных и плоскостных фигур. Потому-то эту игру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 называют еще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«Вечное оригами» или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Bookman Old Style" pitchFamily="18" charset="0"/>
              </a:rPr>
              <a:t> «Квадрат– </a:t>
            </a:r>
            <a:r>
              <a:rPr lang="ru-RU" sz="2000" dirty="0" err="1" smtClean="0">
                <a:latin typeface="Bookman Old Style" pitchFamily="18" charset="0"/>
              </a:rPr>
              <a:t>трансформер</a:t>
            </a:r>
            <a:r>
              <a:rPr lang="ru-RU" sz="2000" dirty="0" smtClean="0">
                <a:latin typeface="Bookman Old Style" pitchFamily="18" charset="0"/>
              </a:rPr>
              <a:t>».</a:t>
            </a:r>
            <a:endParaRPr lang="ru-RU" sz="2000" dirty="0"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86058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just" eaLnBrk="1" hangingPunct="1"/>
            <a:r>
              <a:rPr lang="ru-RU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Методические рекомендации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</a:b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Формы работы в «Фиолетовом лесу» могут быть самые разнообразные: специально организованная деятельность: занятия, решение проблемных заданий, придумывание историй с участием «жителей» леса и детей группы, сочинение загадок, сказок, стихотворений, исследовательская деятельность, проведение математических праздников и досугов и пр.; свободная деятельность детей.</a:t>
            </a:r>
          </a:p>
        </p:txBody>
      </p:sp>
      <p:sp>
        <p:nvSpPr>
          <p:cNvPr id="3379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33799" name="Rectangle 5"/>
          <p:cNvSpPr>
            <a:spLocks noChangeArrowheads="1"/>
          </p:cNvSpPr>
          <p:nvPr/>
        </p:nvSpPr>
        <p:spPr bwMode="auto">
          <a:xfrm>
            <a:off x="0" y="461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altLang="zh-CN" sz="1600">
                <a:solidFill>
                  <a:srgbClr val="000000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 </a:t>
            </a:r>
            <a:endParaRPr lang="ru-RU" altLang="zh-CN">
              <a:ea typeface="Droid Sans Fallback"/>
              <a:cs typeface="Times New Roman" pitchFamily="18" charset="0"/>
            </a:endParaRPr>
          </a:p>
        </p:txBody>
      </p:sp>
      <p:sp>
        <p:nvSpPr>
          <p:cNvPr id="33800" name="Rectangle 6"/>
          <p:cNvSpPr>
            <a:spLocks noChangeArrowheads="1"/>
          </p:cNvSpPr>
          <p:nvPr/>
        </p:nvSpPr>
        <p:spPr bwMode="auto">
          <a:xfrm>
            <a:off x="0" y="12915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altLang="zh-CN" sz="1600">
                <a:solidFill>
                  <a:srgbClr val="000000"/>
                </a:solidFill>
                <a:latin typeface="Times New Roman" pitchFamily="18" charset="0"/>
                <a:ea typeface="Droid Sans Fallback"/>
                <a:cs typeface="Times New Roman" pitchFamily="18" charset="0"/>
              </a:rPr>
              <a:t>  </a:t>
            </a:r>
            <a:r>
              <a:rPr lang="ru-RU" altLang="zh-CN" sz="800">
                <a:ea typeface="Droid Sans Fallback"/>
                <a:cs typeface="Times New Roman" pitchFamily="18" charset="0"/>
              </a:rPr>
              <a:t> </a:t>
            </a:r>
            <a:endParaRPr lang="ru-RU" altLang="zh-CN">
              <a:ea typeface="Droid Sans Fallback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5738" y="2573338"/>
            <a:ext cx="7292975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Спасибо за Внимание!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677</TotalTime>
  <Words>681</Words>
  <Application>Microsoft Office PowerPoint</Application>
  <PresentationFormat>Экран (4:3)</PresentationFormat>
  <Paragraphs>110</Paragraphs>
  <Slides>27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Солнцестояние</vt:lpstr>
      <vt:lpstr>Использование в образовательном процессе инновационной технологии Петерсон и игр Воскобовича</vt:lpstr>
      <vt:lpstr>Слайд 2</vt:lpstr>
      <vt:lpstr>Слайд 3</vt:lpstr>
      <vt:lpstr>Рабочая программа по Формированию элементарных математических представлений направлена на достижение целей по формированию представлений, их упорядочивания, осмысления существующих закономерностей, связей и зависимостей в окружающем мире</vt:lpstr>
      <vt:lpstr>Слайд 5</vt:lpstr>
      <vt:lpstr>При подготовке к занятиям по методике Петерсон, познакомилась с играми российского инженера – физика Вячеслава Воскобовича.</vt:lpstr>
      <vt:lpstr>В творческой лаборатории наших педагогов мы решили модефицировать ряд развивающих игр в одну дидактическую  « Путешествие в фиолетовый лес».</vt:lpstr>
      <vt:lpstr>Слайд 8</vt:lpstr>
      <vt:lpstr>ПРАВИЛА ИГРЫ.  В Фиолетовом лесу выделяются различные игровые зоны со своим  игровым персонажем, который  задает детям  ситуацию,  требующую совместного решения.  С помощью кубика определяется игровая зона.  На каждой поляне  выполняются соответствующие правила игры</vt:lpstr>
      <vt:lpstr>Одна из волшебных  зон  – это Чудесная поляна золотых плодов. Главный герой здесь умудренный опытом паук Юк и его внучата паучата. Они учат детей играть в игру «Геоконт».</vt:lpstr>
      <vt:lpstr>Цель: развитие конструктивных способностей детей.</vt:lpstr>
      <vt:lpstr>Следующая волшебная зона – Озеро Айс Герой здесь – Главный Незримка Всюсь (хранитель озера). В этой развивающей области дети играют в «Нетающие льдинки озера Айс».</vt:lpstr>
      <vt:lpstr>В результате этой игры дети закрепляют творческие умения и навыки по составлению фигуры из нескольких частей.</vt:lpstr>
      <vt:lpstr>  Следующая игровая зона – Цифроцирк.  На ней знаменитый фокусник   Коттерфильд предлагает детям  поиграть в  «Чудесную восьмерку» и «Цифроцирк».</vt:lpstr>
      <vt:lpstr>"Кохле-Охле-Желе-Зеле-Геле-Селе-Фи"</vt:lpstr>
      <vt:lpstr>Город говорящих попугаев – одна из самых любимых игровых зон Здесь сказку сопровождают попугаи Эник и Беник. Они научат детей собирать из различных фигур образы и предметы.</vt:lpstr>
      <vt:lpstr>Танграм— головоломка, состоящая из семи плоских фигур, которые складывают определённым образом для получения другой, более сложной, фигуры.</vt:lpstr>
      <vt:lpstr>Страна Муравия. – это настоящая волшебная страна с интересными заданиями.  Ее хозяйка – королева Мурана – вместе с муравьем Мурашиком приглашают детей попутешествовать в «Лабиринте  букв» и «Лабиринт цифр» (приложения к «Игровизору»)</vt:lpstr>
      <vt:lpstr>Ребенок, выполняя задания на "Игровизоре", может оценить результат и легко исправить ошибку.</vt:lpstr>
      <vt:lpstr>Ковровая Полянка – одна из любимых зон многих малышей. Ее хозяева гусеница Фифа и Лопушок   знакомят детей с игрой «Змейка».</vt:lpstr>
      <vt:lpstr>Слайд 21</vt:lpstr>
      <vt:lpstr> Еще одна волшебная зона - Голубой Ручей. Ее герои Капитан Гусь и Лягушки-матросы, игра ют с малышами  в «Кораблик «Брызг-Брызг». Для того, что бы отправится в плавание и продолжить путь, паруса на корабле должны выстроится в определенном порядке.</vt:lpstr>
      <vt:lpstr>Кораблик «Брызг - брызг» </vt:lpstr>
      <vt:lpstr>   Поляна сказок  - это настоящие волшебные превращения. На этой поляне Ворон Метр рассказывает сказки, а дети совершают настоящие фокусы, превращая квадрат в различные вещи и персонажи.</vt:lpstr>
      <vt:lpstr>Слайд 25</vt:lpstr>
      <vt:lpstr>Методические рекомендации Формы работы в «Фиолетовом лесу» могут быть самые разнообразные: специально организованная деятельность: занятия, решение проблемных заданий, придумывание историй с участием «жителей» леса и детей группы, сочинение загадок, сказок, стихотворений, исследовательская деятельность, проведение математических праздников и досугов и пр.; свободная деятельность детей.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Кралина</dc:creator>
  <cp:lastModifiedBy>Чудо-сад</cp:lastModifiedBy>
  <cp:revision>51</cp:revision>
  <dcterms:created xsi:type="dcterms:W3CDTF">2013-11-17T14:12:03Z</dcterms:created>
  <dcterms:modified xsi:type="dcterms:W3CDTF">2015-11-17T12:29:55Z</dcterms:modified>
</cp:coreProperties>
</file>