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309" r:id="rId3"/>
    <p:sldId id="311" r:id="rId4"/>
    <p:sldId id="310" r:id="rId5"/>
    <p:sldId id="312" r:id="rId6"/>
    <p:sldId id="265" r:id="rId7"/>
    <p:sldId id="267" r:id="rId8"/>
    <p:sldId id="268" r:id="rId9"/>
    <p:sldId id="269" r:id="rId10"/>
    <p:sldId id="270" r:id="rId11"/>
    <p:sldId id="295" r:id="rId12"/>
    <p:sldId id="308" r:id="rId13"/>
    <p:sldId id="316" r:id="rId14"/>
    <p:sldId id="317" r:id="rId15"/>
    <p:sldId id="318" r:id="rId16"/>
    <p:sldId id="319" r:id="rId17"/>
    <p:sldId id="320" r:id="rId18"/>
    <p:sldId id="321" r:id="rId19"/>
    <p:sldId id="29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6246"/>
    <a:srgbClr val="256531"/>
    <a:srgbClr val="14765C"/>
    <a:srgbClr val="236723"/>
    <a:srgbClr val="FF6600"/>
    <a:srgbClr val="FF00FF"/>
    <a:srgbClr val="660066"/>
    <a:srgbClr val="CC3300"/>
    <a:srgbClr val="0000FF"/>
    <a:srgbClr val="00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14336E-37ED-467C-B809-C5528974089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099EA0-818C-441A-8D13-198643EC729E}">
      <dgm:prSet phldrT="[Текст]"/>
      <dgm:spPr>
        <a:solidFill>
          <a:schemeClr val="accent4"/>
        </a:solidFill>
      </dgm:spPr>
      <dgm:t>
        <a:bodyPr/>
        <a:lstStyle/>
        <a:p>
          <a:r>
            <a:rPr lang="ru-RU" dirty="0" smtClean="0"/>
            <a:t>Младший возраст</a:t>
          </a:r>
          <a:endParaRPr lang="ru-RU" dirty="0"/>
        </a:p>
      </dgm:t>
    </dgm:pt>
    <dgm:pt modelId="{96E1186D-478A-4169-9B6D-80E573914A88}" type="parTrans" cxnId="{FE984E20-ABA0-495C-B6CB-FF7D202C908A}">
      <dgm:prSet/>
      <dgm:spPr/>
      <dgm:t>
        <a:bodyPr/>
        <a:lstStyle/>
        <a:p>
          <a:endParaRPr lang="ru-RU"/>
        </a:p>
      </dgm:t>
    </dgm:pt>
    <dgm:pt modelId="{505C6804-4941-455C-A705-AC8A6092973B}" type="sibTrans" cxnId="{FE984E20-ABA0-495C-B6CB-FF7D202C908A}">
      <dgm:prSet/>
      <dgm:spPr/>
      <dgm:t>
        <a:bodyPr/>
        <a:lstStyle/>
        <a:p>
          <a:endParaRPr lang="ru-RU"/>
        </a:p>
      </dgm:t>
    </dgm:pt>
    <dgm:pt modelId="{67F0A9BB-5833-453B-A4BB-04E575A24240}">
      <dgm:prSet phldrT="[Текст]"/>
      <dgm:spPr/>
      <dgm:t>
        <a:bodyPr/>
        <a:lstStyle/>
        <a:p>
          <a:r>
            <a:rPr lang="ru-RU" dirty="0" smtClean="0"/>
            <a:t>Поддержать детское любопытство</a:t>
          </a:r>
          <a:endParaRPr lang="ru-RU" dirty="0"/>
        </a:p>
      </dgm:t>
    </dgm:pt>
    <dgm:pt modelId="{0608E0F0-AC68-4CB3-B3D2-686A4DF0CD4E}" type="parTrans" cxnId="{A2F019E8-C921-44BD-A5D4-820CD39C84BD}">
      <dgm:prSet/>
      <dgm:spPr/>
      <dgm:t>
        <a:bodyPr/>
        <a:lstStyle/>
        <a:p>
          <a:endParaRPr lang="ru-RU"/>
        </a:p>
      </dgm:t>
    </dgm:pt>
    <dgm:pt modelId="{4ECD6849-52DB-4F1C-AFF0-43F0F5EE85C9}" type="sibTrans" cxnId="{A2F019E8-C921-44BD-A5D4-820CD39C84BD}">
      <dgm:prSet/>
      <dgm:spPr/>
      <dgm:t>
        <a:bodyPr/>
        <a:lstStyle/>
        <a:p>
          <a:endParaRPr lang="ru-RU"/>
        </a:p>
      </dgm:t>
    </dgm:pt>
    <dgm:pt modelId="{BBE715FC-B161-49F2-87CF-A70B5226B386}">
      <dgm:prSet phldrT="[Текст]"/>
      <dgm:spPr/>
      <dgm:t>
        <a:bodyPr/>
        <a:lstStyle/>
        <a:p>
          <a:r>
            <a:rPr lang="ru-RU" dirty="0" smtClean="0"/>
            <a:t>Развивать интерес к совместному со взрослыми и самостоятельному познанию</a:t>
          </a:r>
          <a:endParaRPr lang="ru-RU" dirty="0"/>
        </a:p>
      </dgm:t>
    </dgm:pt>
    <dgm:pt modelId="{F3C49FD5-8451-46FB-9832-9D7BE1C527FF}" type="parTrans" cxnId="{518CE436-629F-425C-A65E-48DEEE773ECC}">
      <dgm:prSet/>
      <dgm:spPr/>
      <dgm:t>
        <a:bodyPr/>
        <a:lstStyle/>
        <a:p>
          <a:endParaRPr lang="ru-RU"/>
        </a:p>
      </dgm:t>
    </dgm:pt>
    <dgm:pt modelId="{7FA51B7E-3052-47F2-8A35-8C60EE73F5D6}" type="sibTrans" cxnId="{518CE436-629F-425C-A65E-48DEEE773ECC}">
      <dgm:prSet/>
      <dgm:spPr/>
      <dgm:t>
        <a:bodyPr/>
        <a:lstStyle/>
        <a:p>
          <a:endParaRPr lang="ru-RU"/>
        </a:p>
      </dgm:t>
    </dgm:pt>
    <dgm:pt modelId="{DD97C0C0-6BDE-4F58-8B9F-744195DE7CAB}">
      <dgm:prSet phldrT="[Текст]"/>
      <dgm:spPr>
        <a:solidFill>
          <a:srgbClr val="7030A0"/>
        </a:solidFill>
      </dgm:spPr>
      <dgm:t>
        <a:bodyPr/>
        <a:lstStyle/>
        <a:p>
          <a:r>
            <a:rPr lang="ru-RU" dirty="0" smtClean="0"/>
            <a:t>Средний возраст</a:t>
          </a:r>
          <a:endParaRPr lang="ru-RU" dirty="0"/>
        </a:p>
      </dgm:t>
    </dgm:pt>
    <dgm:pt modelId="{18125875-DD44-4B83-AC71-8EBC848B65DD}" type="parTrans" cxnId="{20004618-72C2-42A0-9EF8-F4AEB268BF7D}">
      <dgm:prSet/>
      <dgm:spPr/>
      <dgm:t>
        <a:bodyPr/>
        <a:lstStyle/>
        <a:p>
          <a:endParaRPr lang="ru-RU"/>
        </a:p>
      </dgm:t>
    </dgm:pt>
    <dgm:pt modelId="{C81C0B64-5968-4F80-B979-7F977C208355}" type="sibTrans" cxnId="{20004618-72C2-42A0-9EF8-F4AEB268BF7D}">
      <dgm:prSet/>
      <dgm:spPr/>
      <dgm:t>
        <a:bodyPr/>
        <a:lstStyle/>
        <a:p>
          <a:endParaRPr lang="ru-RU"/>
        </a:p>
      </dgm:t>
    </dgm:pt>
    <dgm:pt modelId="{0B63C938-BE51-4BE3-B1CE-97829CE39A64}">
      <dgm:prSet phldrT="[Текст]"/>
      <dgm:spPr/>
      <dgm:t>
        <a:bodyPr/>
        <a:lstStyle/>
        <a:p>
          <a:r>
            <a:rPr lang="ru-RU" dirty="0" smtClean="0"/>
            <a:t>Развивать целенаправленное восприятие</a:t>
          </a:r>
          <a:endParaRPr lang="ru-RU" dirty="0"/>
        </a:p>
      </dgm:t>
    </dgm:pt>
    <dgm:pt modelId="{0DF1E662-A587-4222-A08E-6F2E7F1FD7DD}" type="parTrans" cxnId="{874E0FB7-F3E3-41CD-85BE-DF3889D7192C}">
      <dgm:prSet/>
      <dgm:spPr/>
      <dgm:t>
        <a:bodyPr/>
        <a:lstStyle/>
        <a:p>
          <a:endParaRPr lang="ru-RU"/>
        </a:p>
      </dgm:t>
    </dgm:pt>
    <dgm:pt modelId="{9615DC60-4313-443C-942C-B2A812DE0234}" type="sibTrans" cxnId="{874E0FB7-F3E3-41CD-85BE-DF3889D7192C}">
      <dgm:prSet/>
      <dgm:spPr/>
      <dgm:t>
        <a:bodyPr/>
        <a:lstStyle/>
        <a:p>
          <a:endParaRPr lang="ru-RU"/>
        </a:p>
      </dgm:t>
    </dgm:pt>
    <dgm:pt modelId="{1ACD5211-EEE1-4ABC-A58E-6A27E3BD7155}">
      <dgm:prSet phldrT="[Текст]"/>
      <dgm:spPr/>
      <dgm:t>
        <a:bodyPr/>
        <a:lstStyle/>
        <a:p>
          <a:r>
            <a:rPr lang="ru-RU" dirty="0" smtClean="0"/>
            <a:t>Поощрять самостоятельное  обследование окружающих предметов</a:t>
          </a:r>
          <a:endParaRPr lang="ru-RU" dirty="0"/>
        </a:p>
      </dgm:t>
    </dgm:pt>
    <dgm:pt modelId="{C15F5953-1D1D-4C9E-BA94-290A0AE90A8D}" type="parTrans" cxnId="{0D49B25B-C237-42C1-8634-B9D980CF1D85}">
      <dgm:prSet/>
      <dgm:spPr/>
      <dgm:t>
        <a:bodyPr/>
        <a:lstStyle/>
        <a:p>
          <a:endParaRPr lang="ru-RU"/>
        </a:p>
      </dgm:t>
    </dgm:pt>
    <dgm:pt modelId="{77D2F8D1-6183-4F7D-AB39-F323F7E75AA6}" type="sibTrans" cxnId="{0D49B25B-C237-42C1-8634-B9D980CF1D85}">
      <dgm:prSet/>
      <dgm:spPr/>
      <dgm:t>
        <a:bodyPr/>
        <a:lstStyle/>
        <a:p>
          <a:endParaRPr lang="ru-RU"/>
        </a:p>
      </dgm:t>
    </dgm:pt>
    <dgm:pt modelId="{DF29A828-73F1-4978-84C3-1B40D3999BCC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 smtClean="0"/>
            <a:t>Старший возраст</a:t>
          </a:r>
          <a:endParaRPr lang="ru-RU" dirty="0"/>
        </a:p>
      </dgm:t>
    </dgm:pt>
    <dgm:pt modelId="{0BFF3FDE-AF31-4499-A75C-10DA55F65158}" type="parTrans" cxnId="{3DC02FDF-BA61-4DE7-87A8-AED027C19B9F}">
      <dgm:prSet/>
      <dgm:spPr/>
      <dgm:t>
        <a:bodyPr/>
        <a:lstStyle/>
        <a:p>
          <a:endParaRPr lang="ru-RU"/>
        </a:p>
      </dgm:t>
    </dgm:pt>
    <dgm:pt modelId="{E0A5749C-7A8C-4B02-BB4B-72E46FDCB1CC}" type="sibTrans" cxnId="{3DC02FDF-BA61-4DE7-87A8-AED027C19B9F}">
      <dgm:prSet/>
      <dgm:spPr/>
      <dgm:t>
        <a:bodyPr/>
        <a:lstStyle/>
        <a:p>
          <a:endParaRPr lang="ru-RU"/>
        </a:p>
      </dgm:t>
    </dgm:pt>
    <dgm:pt modelId="{A8DF9AE2-8FB2-435D-9F3F-E88A69117A2B}">
      <dgm:prSet phldrT="[Текст]"/>
      <dgm:spPr/>
      <dgm:t>
        <a:bodyPr/>
        <a:lstStyle/>
        <a:p>
          <a:r>
            <a:rPr lang="ru-RU" dirty="0" smtClean="0"/>
            <a:t>Развивать интерес к самостоятельному познанию объектов окружающего мира</a:t>
          </a:r>
          <a:endParaRPr lang="ru-RU" dirty="0"/>
        </a:p>
      </dgm:t>
    </dgm:pt>
    <dgm:pt modelId="{7B249149-16BE-4653-876E-28BE44707412}" type="parTrans" cxnId="{F85F5165-470F-4A80-84C2-FF233FB712BC}">
      <dgm:prSet/>
      <dgm:spPr/>
      <dgm:t>
        <a:bodyPr/>
        <a:lstStyle/>
        <a:p>
          <a:endParaRPr lang="ru-RU"/>
        </a:p>
      </dgm:t>
    </dgm:pt>
    <dgm:pt modelId="{A8AAFB96-544E-4D4D-A365-DD0A7D833BBC}" type="sibTrans" cxnId="{F85F5165-470F-4A80-84C2-FF233FB712BC}">
      <dgm:prSet/>
      <dgm:spPr/>
      <dgm:t>
        <a:bodyPr/>
        <a:lstStyle/>
        <a:p>
          <a:endParaRPr lang="ru-RU"/>
        </a:p>
      </dgm:t>
    </dgm:pt>
    <dgm:pt modelId="{5ADDE4DC-B748-4066-B9F9-84D0202F4FF8}" type="pres">
      <dgm:prSet presAssocID="{5B14336E-37ED-467C-B809-C5528974089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D59362-2016-4327-8A86-040F9115FB01}" type="pres">
      <dgm:prSet presAssocID="{BE099EA0-818C-441A-8D13-198643EC729E}" presName="linNode" presStyleCnt="0"/>
      <dgm:spPr/>
    </dgm:pt>
    <dgm:pt modelId="{D0C7E8F1-9AE1-4815-8228-8896DC84390F}" type="pres">
      <dgm:prSet presAssocID="{BE099EA0-818C-441A-8D13-198643EC729E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7C84D3-6354-4DB3-8393-0F1C482443E5}" type="pres">
      <dgm:prSet presAssocID="{BE099EA0-818C-441A-8D13-198643EC729E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7F061D-AE03-411F-8221-11D277CF0AF8}" type="pres">
      <dgm:prSet presAssocID="{505C6804-4941-455C-A705-AC8A6092973B}" presName="sp" presStyleCnt="0"/>
      <dgm:spPr/>
    </dgm:pt>
    <dgm:pt modelId="{FFB2C03B-4847-44E5-833F-411C3D2EBF03}" type="pres">
      <dgm:prSet presAssocID="{DD97C0C0-6BDE-4F58-8B9F-744195DE7CAB}" presName="linNode" presStyleCnt="0"/>
      <dgm:spPr/>
    </dgm:pt>
    <dgm:pt modelId="{D4C0149C-1E69-4209-A28C-BB0FC7798BE8}" type="pres">
      <dgm:prSet presAssocID="{DD97C0C0-6BDE-4F58-8B9F-744195DE7CAB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772FA-E562-4D93-BE27-60B37D396E19}" type="pres">
      <dgm:prSet presAssocID="{DD97C0C0-6BDE-4F58-8B9F-744195DE7CAB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5F1A9A-EF94-4D60-AD24-F4217F66E967}" type="pres">
      <dgm:prSet presAssocID="{C81C0B64-5968-4F80-B979-7F977C208355}" presName="sp" presStyleCnt="0"/>
      <dgm:spPr/>
    </dgm:pt>
    <dgm:pt modelId="{E6983645-B1AF-4213-AC64-10ED96FA92EE}" type="pres">
      <dgm:prSet presAssocID="{DF29A828-73F1-4978-84C3-1B40D3999BCC}" presName="linNode" presStyleCnt="0"/>
      <dgm:spPr/>
    </dgm:pt>
    <dgm:pt modelId="{CE2E7183-B721-4BA0-9E58-28BE51EA1ED2}" type="pres">
      <dgm:prSet presAssocID="{DF29A828-73F1-4978-84C3-1B40D3999BCC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E67840-EC5F-483C-AF81-D9510D38AA77}" type="pres">
      <dgm:prSet presAssocID="{DF29A828-73F1-4978-84C3-1B40D3999BCC}" presName="descendantText" presStyleLbl="alignAccFollowNode1" presStyleIdx="2" presStyleCnt="3" custLinFactNeighborX="-7048" custLinFactNeighborY="-5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C02FDF-BA61-4DE7-87A8-AED027C19B9F}" srcId="{5B14336E-37ED-467C-B809-C55289740898}" destId="{DF29A828-73F1-4978-84C3-1B40D3999BCC}" srcOrd="2" destOrd="0" parTransId="{0BFF3FDE-AF31-4499-A75C-10DA55F65158}" sibTransId="{E0A5749C-7A8C-4B02-BB4B-72E46FDCB1CC}"/>
    <dgm:cxn modelId="{518CE436-629F-425C-A65E-48DEEE773ECC}" srcId="{BE099EA0-818C-441A-8D13-198643EC729E}" destId="{BBE715FC-B161-49F2-87CF-A70B5226B386}" srcOrd="1" destOrd="0" parTransId="{F3C49FD5-8451-46FB-9832-9D7BE1C527FF}" sibTransId="{7FA51B7E-3052-47F2-8A35-8C60EE73F5D6}"/>
    <dgm:cxn modelId="{874E0FB7-F3E3-41CD-85BE-DF3889D7192C}" srcId="{DD97C0C0-6BDE-4F58-8B9F-744195DE7CAB}" destId="{0B63C938-BE51-4BE3-B1CE-97829CE39A64}" srcOrd="0" destOrd="0" parTransId="{0DF1E662-A587-4222-A08E-6F2E7F1FD7DD}" sibTransId="{9615DC60-4313-443C-942C-B2A812DE0234}"/>
    <dgm:cxn modelId="{B5B5CA70-D128-4465-94EE-739482F5BD92}" type="presOf" srcId="{A8DF9AE2-8FB2-435D-9F3F-E88A69117A2B}" destId="{C6E67840-EC5F-483C-AF81-D9510D38AA77}" srcOrd="0" destOrd="0" presId="urn:microsoft.com/office/officeart/2005/8/layout/vList5"/>
    <dgm:cxn modelId="{20004618-72C2-42A0-9EF8-F4AEB268BF7D}" srcId="{5B14336E-37ED-467C-B809-C55289740898}" destId="{DD97C0C0-6BDE-4F58-8B9F-744195DE7CAB}" srcOrd="1" destOrd="0" parTransId="{18125875-DD44-4B83-AC71-8EBC848B65DD}" sibTransId="{C81C0B64-5968-4F80-B979-7F977C208355}"/>
    <dgm:cxn modelId="{A2F019E8-C921-44BD-A5D4-820CD39C84BD}" srcId="{BE099EA0-818C-441A-8D13-198643EC729E}" destId="{67F0A9BB-5833-453B-A4BB-04E575A24240}" srcOrd="0" destOrd="0" parTransId="{0608E0F0-AC68-4CB3-B3D2-686A4DF0CD4E}" sibTransId="{4ECD6849-52DB-4F1C-AFF0-43F0F5EE85C9}"/>
    <dgm:cxn modelId="{E4A8228B-C42B-41E2-9D86-8AD46DCE5FB9}" type="presOf" srcId="{0B63C938-BE51-4BE3-B1CE-97829CE39A64}" destId="{0B1772FA-E562-4D93-BE27-60B37D396E19}" srcOrd="0" destOrd="0" presId="urn:microsoft.com/office/officeart/2005/8/layout/vList5"/>
    <dgm:cxn modelId="{6748597B-5102-400C-B2C8-461E791C8E94}" type="presOf" srcId="{BE099EA0-818C-441A-8D13-198643EC729E}" destId="{D0C7E8F1-9AE1-4815-8228-8896DC84390F}" srcOrd="0" destOrd="0" presId="urn:microsoft.com/office/officeart/2005/8/layout/vList5"/>
    <dgm:cxn modelId="{D4FF0943-2AD3-4AE5-B16A-533D40C4C06A}" type="presOf" srcId="{DD97C0C0-6BDE-4F58-8B9F-744195DE7CAB}" destId="{D4C0149C-1E69-4209-A28C-BB0FC7798BE8}" srcOrd="0" destOrd="0" presId="urn:microsoft.com/office/officeart/2005/8/layout/vList5"/>
    <dgm:cxn modelId="{FE984E20-ABA0-495C-B6CB-FF7D202C908A}" srcId="{5B14336E-37ED-467C-B809-C55289740898}" destId="{BE099EA0-818C-441A-8D13-198643EC729E}" srcOrd="0" destOrd="0" parTransId="{96E1186D-478A-4169-9B6D-80E573914A88}" sibTransId="{505C6804-4941-455C-A705-AC8A6092973B}"/>
    <dgm:cxn modelId="{329B9D4C-EB5B-493D-B098-4BF0278C8178}" type="presOf" srcId="{DF29A828-73F1-4978-84C3-1B40D3999BCC}" destId="{CE2E7183-B721-4BA0-9E58-28BE51EA1ED2}" srcOrd="0" destOrd="0" presId="urn:microsoft.com/office/officeart/2005/8/layout/vList5"/>
    <dgm:cxn modelId="{F85F5165-470F-4A80-84C2-FF233FB712BC}" srcId="{DF29A828-73F1-4978-84C3-1B40D3999BCC}" destId="{A8DF9AE2-8FB2-435D-9F3F-E88A69117A2B}" srcOrd="0" destOrd="0" parTransId="{7B249149-16BE-4653-876E-28BE44707412}" sibTransId="{A8AAFB96-544E-4D4D-A365-DD0A7D833BBC}"/>
    <dgm:cxn modelId="{0D49B25B-C237-42C1-8634-B9D980CF1D85}" srcId="{DD97C0C0-6BDE-4F58-8B9F-744195DE7CAB}" destId="{1ACD5211-EEE1-4ABC-A58E-6A27E3BD7155}" srcOrd="1" destOrd="0" parTransId="{C15F5953-1D1D-4C9E-BA94-290A0AE90A8D}" sibTransId="{77D2F8D1-6183-4F7D-AB39-F323F7E75AA6}"/>
    <dgm:cxn modelId="{999B44DF-CCD9-4859-B29C-B75946D93C58}" type="presOf" srcId="{BBE715FC-B161-49F2-87CF-A70B5226B386}" destId="{0C7C84D3-6354-4DB3-8393-0F1C482443E5}" srcOrd="0" destOrd="1" presId="urn:microsoft.com/office/officeart/2005/8/layout/vList5"/>
    <dgm:cxn modelId="{3147B538-EAF0-4802-805E-A5398FC53898}" type="presOf" srcId="{67F0A9BB-5833-453B-A4BB-04E575A24240}" destId="{0C7C84D3-6354-4DB3-8393-0F1C482443E5}" srcOrd="0" destOrd="0" presId="urn:microsoft.com/office/officeart/2005/8/layout/vList5"/>
    <dgm:cxn modelId="{CD500847-C9A0-40FB-B30A-C55C2491C840}" type="presOf" srcId="{5B14336E-37ED-467C-B809-C55289740898}" destId="{5ADDE4DC-B748-4066-B9F9-84D0202F4FF8}" srcOrd="0" destOrd="0" presId="urn:microsoft.com/office/officeart/2005/8/layout/vList5"/>
    <dgm:cxn modelId="{FFEFAC93-2FF4-4881-AEA5-F3D98033DA91}" type="presOf" srcId="{1ACD5211-EEE1-4ABC-A58E-6A27E3BD7155}" destId="{0B1772FA-E562-4D93-BE27-60B37D396E19}" srcOrd="0" destOrd="1" presId="urn:microsoft.com/office/officeart/2005/8/layout/vList5"/>
    <dgm:cxn modelId="{CB727C9E-E21D-4B36-8482-21BB4D2FFE2A}" type="presParOf" srcId="{5ADDE4DC-B748-4066-B9F9-84D0202F4FF8}" destId="{78D59362-2016-4327-8A86-040F9115FB01}" srcOrd="0" destOrd="0" presId="urn:microsoft.com/office/officeart/2005/8/layout/vList5"/>
    <dgm:cxn modelId="{EAA8EBD9-B72D-4CDE-ADCC-AB907415DC0F}" type="presParOf" srcId="{78D59362-2016-4327-8A86-040F9115FB01}" destId="{D0C7E8F1-9AE1-4815-8228-8896DC84390F}" srcOrd="0" destOrd="0" presId="urn:microsoft.com/office/officeart/2005/8/layout/vList5"/>
    <dgm:cxn modelId="{9F06B422-BCC6-4420-98C3-0C950ABEF5AA}" type="presParOf" srcId="{78D59362-2016-4327-8A86-040F9115FB01}" destId="{0C7C84D3-6354-4DB3-8393-0F1C482443E5}" srcOrd="1" destOrd="0" presId="urn:microsoft.com/office/officeart/2005/8/layout/vList5"/>
    <dgm:cxn modelId="{083964E3-2E9E-4404-BC01-C5F4DD91C415}" type="presParOf" srcId="{5ADDE4DC-B748-4066-B9F9-84D0202F4FF8}" destId="{A27F061D-AE03-411F-8221-11D277CF0AF8}" srcOrd="1" destOrd="0" presId="urn:microsoft.com/office/officeart/2005/8/layout/vList5"/>
    <dgm:cxn modelId="{1AA8536D-2265-4A45-9E89-E63AD4820100}" type="presParOf" srcId="{5ADDE4DC-B748-4066-B9F9-84D0202F4FF8}" destId="{FFB2C03B-4847-44E5-833F-411C3D2EBF03}" srcOrd="2" destOrd="0" presId="urn:microsoft.com/office/officeart/2005/8/layout/vList5"/>
    <dgm:cxn modelId="{B9B70D62-1A05-41D2-9C3D-DDE110E36723}" type="presParOf" srcId="{FFB2C03B-4847-44E5-833F-411C3D2EBF03}" destId="{D4C0149C-1E69-4209-A28C-BB0FC7798BE8}" srcOrd="0" destOrd="0" presId="urn:microsoft.com/office/officeart/2005/8/layout/vList5"/>
    <dgm:cxn modelId="{C2403E0E-55D8-403E-A92B-5609B0257920}" type="presParOf" srcId="{FFB2C03B-4847-44E5-833F-411C3D2EBF03}" destId="{0B1772FA-E562-4D93-BE27-60B37D396E19}" srcOrd="1" destOrd="0" presId="urn:microsoft.com/office/officeart/2005/8/layout/vList5"/>
    <dgm:cxn modelId="{74BE15DA-58C8-47C3-84CD-01200BA03B8D}" type="presParOf" srcId="{5ADDE4DC-B748-4066-B9F9-84D0202F4FF8}" destId="{D65F1A9A-EF94-4D60-AD24-F4217F66E967}" srcOrd="3" destOrd="0" presId="urn:microsoft.com/office/officeart/2005/8/layout/vList5"/>
    <dgm:cxn modelId="{21FD6A24-3F6C-471B-AEE9-F76C1EF4D002}" type="presParOf" srcId="{5ADDE4DC-B748-4066-B9F9-84D0202F4FF8}" destId="{E6983645-B1AF-4213-AC64-10ED96FA92EE}" srcOrd="4" destOrd="0" presId="urn:microsoft.com/office/officeart/2005/8/layout/vList5"/>
    <dgm:cxn modelId="{4D0AB01B-76B5-4DBF-81C3-2DD8B85E1DF3}" type="presParOf" srcId="{E6983645-B1AF-4213-AC64-10ED96FA92EE}" destId="{CE2E7183-B721-4BA0-9E58-28BE51EA1ED2}" srcOrd="0" destOrd="0" presId="urn:microsoft.com/office/officeart/2005/8/layout/vList5"/>
    <dgm:cxn modelId="{75FEBABE-BEC2-44E6-AC36-A9424DF2CBE6}" type="presParOf" srcId="{E6983645-B1AF-4213-AC64-10ED96FA92EE}" destId="{C6E67840-EC5F-483C-AF81-D9510D38AA77}" srcOrd="1" destOrd="0" presId="urn:microsoft.com/office/officeart/2005/8/layout/vList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7B3944-4634-440C-BBA1-868080505EDE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357E8D-AC55-483C-8C16-C07E52261834}">
      <dgm:prSet phldrT="[Текст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sz="3600" b="1" dirty="0" smtClean="0"/>
        </a:p>
        <a:p>
          <a:endParaRPr lang="ru-RU" sz="3600" b="1" dirty="0" smtClean="0"/>
        </a:p>
        <a:p>
          <a:r>
            <a:rPr lang="ru-RU" sz="3600" b="1" dirty="0" smtClean="0">
              <a:solidFill>
                <a:schemeClr val="tx1"/>
              </a:solidFill>
              <a:latin typeface="Bookman Old Style" pitchFamily="18" charset="0"/>
            </a:rPr>
            <a:t>РЕБЕНОК</a:t>
          </a:r>
          <a:endParaRPr lang="ru-RU" sz="3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15C8CC9B-B1E2-49E4-9840-5B4876CE1D6D}" type="parTrans" cxnId="{3A9FC03D-1CAB-4516-AB8A-F63BBDC0A4F2}">
      <dgm:prSet/>
      <dgm:spPr/>
      <dgm:t>
        <a:bodyPr/>
        <a:lstStyle/>
        <a:p>
          <a:endParaRPr lang="ru-RU"/>
        </a:p>
      </dgm:t>
    </dgm:pt>
    <dgm:pt modelId="{3974C274-3491-4860-A532-CBFE554A4B8F}" type="sibTrans" cxnId="{3A9FC03D-1CAB-4516-AB8A-F63BBDC0A4F2}">
      <dgm:prSet/>
      <dgm:spPr/>
      <dgm:t>
        <a:bodyPr/>
        <a:lstStyle/>
        <a:p>
          <a:endParaRPr lang="ru-RU"/>
        </a:p>
      </dgm:t>
    </dgm:pt>
    <dgm:pt modelId="{450753F1-31B9-47CD-826A-3EA67E006E91}">
      <dgm:prSet phldrT="[Текст]" custT="1"/>
      <dgm:spPr>
        <a:solidFill>
          <a:schemeClr val="accent2"/>
        </a:solidFill>
      </dgm:spPr>
      <dgm:t>
        <a:bodyPr/>
        <a:lstStyle/>
        <a:p>
          <a:endParaRPr lang="ru-RU" sz="1600" b="1" dirty="0" smtClean="0">
            <a:solidFill>
              <a:schemeClr val="tx1"/>
            </a:solidFill>
            <a:latin typeface="Bookman Old Style" pitchFamily="18" charset="0"/>
          </a:endParaRPr>
        </a:p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Отличается широтой кругозора, интересно и с увлечением делится впечатлениями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06826AEC-AE50-421A-89DB-0D9DBE2647C6}" type="parTrans" cxnId="{1891B780-8ADF-4731-AEDA-619202E68E62}">
      <dgm:prSet/>
      <dgm:spPr/>
      <dgm:t>
        <a:bodyPr/>
        <a:lstStyle/>
        <a:p>
          <a:endParaRPr lang="ru-RU"/>
        </a:p>
      </dgm:t>
    </dgm:pt>
    <dgm:pt modelId="{1793403D-AA1C-4AD3-B730-6EF2B4781287}" type="sibTrans" cxnId="{1891B780-8ADF-4731-AEDA-619202E68E62}">
      <dgm:prSet/>
      <dgm:spPr/>
      <dgm:t>
        <a:bodyPr/>
        <a:lstStyle/>
        <a:p>
          <a:endParaRPr lang="ru-RU"/>
        </a:p>
      </dgm:t>
    </dgm:pt>
    <dgm:pt modelId="{ABCE42F9-6532-4A48-97C3-869A07595CAB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Организует и осуществляет познавательно-исследовательскую деятельность в соответствии с собственными замыслами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F71D2C7F-DCAB-4793-865A-5D787ABD7BF9}" type="parTrans" cxnId="{12177A8C-DA23-4EC1-AB96-4F58892FE845}">
      <dgm:prSet/>
      <dgm:spPr/>
      <dgm:t>
        <a:bodyPr/>
        <a:lstStyle/>
        <a:p>
          <a:endParaRPr lang="ru-RU"/>
        </a:p>
      </dgm:t>
    </dgm:pt>
    <dgm:pt modelId="{E29337BA-CD9A-4AD7-BF46-96D76C0E9FA6}" type="sibTrans" cxnId="{12177A8C-DA23-4EC1-AB96-4F58892FE845}">
      <dgm:prSet/>
      <dgm:spPr/>
      <dgm:t>
        <a:bodyPr/>
        <a:lstStyle/>
        <a:p>
          <a:endParaRPr lang="ru-RU"/>
        </a:p>
      </dgm:t>
    </dgm:pt>
    <dgm:pt modelId="{8B1A5C55-F41B-482C-B71A-67F7F1CC36B7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Проявляет интерес к предметам окружающего мира символам, знакам, моделям пытается устанавливать различные взаимосвязи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DBC54E2F-6C28-41F3-966E-5B30851934CA}" type="parTrans" cxnId="{1BB0BA00-5692-4927-85C4-8A932A2F2DC1}">
      <dgm:prSet/>
      <dgm:spPr/>
      <dgm:t>
        <a:bodyPr/>
        <a:lstStyle/>
        <a:p>
          <a:endParaRPr lang="ru-RU"/>
        </a:p>
      </dgm:t>
    </dgm:pt>
    <dgm:pt modelId="{01E7F215-BE40-42F6-B256-FED08ED2E473}" type="sibTrans" cxnId="{1BB0BA00-5692-4927-85C4-8A932A2F2DC1}">
      <dgm:prSet/>
      <dgm:spPr/>
      <dgm:t>
        <a:bodyPr/>
        <a:lstStyle/>
        <a:p>
          <a:endParaRPr lang="ru-RU"/>
        </a:p>
      </dgm:t>
    </dgm:pt>
    <dgm:pt modelId="{D3B4D307-9FEB-4049-A509-94D6BB620664}">
      <dgm:prSet phldrT="[Текст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Владеет системой эталонов осуществляет сенсорный анализ, выделяя в сходных предметах отличие, в разных - сходство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39D3EB39-3B31-496A-B42F-AF7B94E21C02}" type="parTrans" cxnId="{78E18F47-849C-4AEF-9D8A-4936A7CA9AE4}">
      <dgm:prSet/>
      <dgm:spPr/>
      <dgm:t>
        <a:bodyPr/>
        <a:lstStyle/>
        <a:p>
          <a:endParaRPr lang="ru-RU"/>
        </a:p>
      </dgm:t>
    </dgm:pt>
    <dgm:pt modelId="{51A4CDA1-B933-4BF0-8101-6783BFC05701}" type="sibTrans" cxnId="{78E18F47-849C-4AEF-9D8A-4936A7CA9AE4}">
      <dgm:prSet/>
      <dgm:spPr/>
      <dgm:t>
        <a:bodyPr/>
        <a:lstStyle/>
        <a:p>
          <a:endParaRPr lang="ru-RU"/>
        </a:p>
      </dgm:t>
    </dgm:pt>
    <dgm:pt modelId="{7FE770F4-2C3F-4630-A950-398C298C293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Может длительно целенаправленно наблюдать за объектами, выделять их проявления, изменения во времени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E41A27D4-C71B-4EC7-B1C8-B30CDD72943F}" type="parTrans" cxnId="{7D50357C-E121-4C89-815F-DEC2C879F0B9}">
      <dgm:prSet/>
      <dgm:spPr/>
      <dgm:t>
        <a:bodyPr/>
        <a:lstStyle/>
        <a:p>
          <a:endParaRPr lang="ru-RU"/>
        </a:p>
      </dgm:t>
    </dgm:pt>
    <dgm:pt modelId="{6E5137A9-0D7D-4659-856E-32358A447F58}" type="sibTrans" cxnId="{7D50357C-E121-4C89-815F-DEC2C879F0B9}">
      <dgm:prSet/>
      <dgm:spPr/>
      <dgm:t>
        <a:bodyPr/>
        <a:lstStyle/>
        <a:p>
          <a:endParaRPr lang="ru-RU"/>
        </a:p>
      </dgm:t>
    </dgm:pt>
    <dgm:pt modelId="{E6C09431-4789-4EC3-9072-E47C66BC1143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Bookman Old Style" pitchFamily="18" charset="0"/>
            </a:rPr>
            <a:t>Проявляет познавательный интерес к своей семье, социальным явлениям, к жизни людей в родной стране</a:t>
          </a:r>
          <a:endParaRPr lang="ru-RU" sz="1600" b="1" dirty="0">
            <a:solidFill>
              <a:schemeClr val="tx1"/>
            </a:solidFill>
            <a:latin typeface="Bookman Old Style" pitchFamily="18" charset="0"/>
          </a:endParaRPr>
        </a:p>
      </dgm:t>
    </dgm:pt>
    <dgm:pt modelId="{56FC1B22-5B3C-4175-B0B9-9AD4A0298A93}" type="parTrans" cxnId="{0B6A204F-7C2A-4815-BF6B-0075BC82CD70}">
      <dgm:prSet/>
      <dgm:spPr/>
      <dgm:t>
        <a:bodyPr/>
        <a:lstStyle/>
        <a:p>
          <a:endParaRPr lang="ru-RU"/>
        </a:p>
      </dgm:t>
    </dgm:pt>
    <dgm:pt modelId="{A904F35B-5D24-4187-8A3B-75213FB891AB}" type="sibTrans" cxnId="{0B6A204F-7C2A-4815-BF6B-0075BC82CD70}">
      <dgm:prSet/>
      <dgm:spPr/>
      <dgm:t>
        <a:bodyPr/>
        <a:lstStyle/>
        <a:p>
          <a:endParaRPr lang="ru-RU"/>
        </a:p>
      </dgm:t>
    </dgm:pt>
    <dgm:pt modelId="{EFAA83B9-3BB1-4506-8031-C66189B7716F}" type="pres">
      <dgm:prSet presAssocID="{297B3944-4634-440C-BBA1-868080505ED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9146C74-3168-4346-B00D-51867466D9C8}" type="pres">
      <dgm:prSet presAssocID="{97357E8D-AC55-483C-8C16-C07E52261834}" presName="Parent" presStyleLbl="node0" presStyleIdx="0" presStyleCnt="1" custScaleX="124384" custScaleY="81677" custLinFactNeighborX="-2419" custLinFactNeighborY="-3141">
        <dgm:presLayoutVars>
          <dgm:chMax val="6"/>
          <dgm:chPref val="6"/>
        </dgm:presLayoutVars>
      </dgm:prSet>
      <dgm:spPr/>
      <dgm:t>
        <a:bodyPr/>
        <a:lstStyle/>
        <a:p>
          <a:endParaRPr lang="ru-RU"/>
        </a:p>
      </dgm:t>
    </dgm:pt>
    <dgm:pt modelId="{37F4B250-7B24-483A-8012-29E3C134A660}" type="pres">
      <dgm:prSet presAssocID="{450753F1-31B9-47CD-826A-3EA67E006E91}" presName="Accent1" presStyleCnt="0"/>
      <dgm:spPr/>
    </dgm:pt>
    <dgm:pt modelId="{7DE6AA87-1DC7-49E3-BCD9-F1D559FF9001}" type="pres">
      <dgm:prSet presAssocID="{450753F1-31B9-47CD-826A-3EA67E006E91}" presName="Accent" presStyleLbl="bgShp" presStyleIdx="0" presStyleCnt="6"/>
      <dgm:spPr/>
    </dgm:pt>
    <dgm:pt modelId="{4B1FEC4E-9D92-44E2-AD2B-943BA537DD24}" type="pres">
      <dgm:prSet presAssocID="{450753F1-31B9-47CD-826A-3EA67E006E91}" presName="Child1" presStyleLbl="node1" presStyleIdx="0" presStyleCnt="6" custScaleX="150098" custScaleY="108341" custLinFactNeighborX="-1069" custLinFactNeighborY="30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0A5831-6394-4F56-90A6-95F489D37A40}" type="pres">
      <dgm:prSet presAssocID="{ABCE42F9-6532-4A48-97C3-869A07595CAB}" presName="Accent2" presStyleCnt="0"/>
      <dgm:spPr/>
    </dgm:pt>
    <dgm:pt modelId="{52E304AB-81C5-4D3A-B324-5B117BC491CD}" type="pres">
      <dgm:prSet presAssocID="{ABCE42F9-6532-4A48-97C3-869A07595CAB}" presName="Accent" presStyleLbl="bgShp" presStyleIdx="1" presStyleCnt="6"/>
      <dgm:spPr/>
    </dgm:pt>
    <dgm:pt modelId="{073DEB4B-C11D-4E53-BC51-E0CD60B5C9FA}" type="pres">
      <dgm:prSet presAssocID="{ABCE42F9-6532-4A48-97C3-869A07595CAB}" presName="Child2" presStyleLbl="node1" presStyleIdx="1" presStyleCnt="6" custScaleX="131790" custLinFactNeighborX="22067" custLinFactNeighborY="-12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762998-7D2B-4F9D-9C14-0F941106E726}" type="pres">
      <dgm:prSet presAssocID="{8B1A5C55-F41B-482C-B71A-67F7F1CC36B7}" presName="Accent3" presStyleCnt="0"/>
      <dgm:spPr/>
    </dgm:pt>
    <dgm:pt modelId="{BAB754FA-A1E1-48BF-8672-96C70475698D}" type="pres">
      <dgm:prSet presAssocID="{8B1A5C55-F41B-482C-B71A-67F7F1CC36B7}" presName="Accent" presStyleLbl="bgShp" presStyleIdx="2" presStyleCnt="6"/>
      <dgm:spPr/>
    </dgm:pt>
    <dgm:pt modelId="{47545E9D-4998-40B8-9B42-8DBE510FE1D6}" type="pres">
      <dgm:prSet presAssocID="{8B1A5C55-F41B-482C-B71A-67F7F1CC36B7}" presName="Child3" presStyleLbl="node1" presStyleIdx="2" presStyleCnt="6" custScaleX="142052" custLinFactNeighborX="21489" custLinFactNeighborY="-94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7D5EE9-6E9C-4EA3-9F01-F90DCE4E93AB}" type="pres">
      <dgm:prSet presAssocID="{D3B4D307-9FEB-4049-A509-94D6BB620664}" presName="Accent4" presStyleCnt="0"/>
      <dgm:spPr/>
    </dgm:pt>
    <dgm:pt modelId="{F8FD9CEA-A10B-40E9-9A65-367326E7D238}" type="pres">
      <dgm:prSet presAssocID="{D3B4D307-9FEB-4049-A509-94D6BB620664}" presName="Accent" presStyleLbl="bgShp" presStyleIdx="3" presStyleCnt="6"/>
      <dgm:spPr/>
    </dgm:pt>
    <dgm:pt modelId="{9E179F47-10BC-4F77-9B8F-D748A4D5F000}" type="pres">
      <dgm:prSet presAssocID="{D3B4D307-9FEB-4049-A509-94D6BB620664}" presName="Child4" presStyleLbl="node1" presStyleIdx="3" presStyleCnt="6" custScaleX="146119" custScaleY="99114" custLinFactNeighborX="-5865" custLinFactNeighborY="-238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BD6BC3-267C-4C65-AC4D-2C3F25E46F9D}" type="pres">
      <dgm:prSet presAssocID="{7FE770F4-2C3F-4630-A950-398C298C2938}" presName="Accent5" presStyleCnt="0"/>
      <dgm:spPr/>
    </dgm:pt>
    <dgm:pt modelId="{89BFEF0A-7C1B-4290-8380-C166B713AFDD}" type="pres">
      <dgm:prSet presAssocID="{7FE770F4-2C3F-4630-A950-398C298C2938}" presName="Accent" presStyleLbl="bgShp" presStyleIdx="4" presStyleCnt="6"/>
      <dgm:spPr/>
    </dgm:pt>
    <dgm:pt modelId="{66DB4C66-64E0-429E-A80D-0CEF8B5845D5}" type="pres">
      <dgm:prSet presAssocID="{7FE770F4-2C3F-4630-A950-398C298C2938}" presName="Child5" presStyleLbl="node1" presStyleIdx="4" presStyleCnt="6" custScaleX="133297" custLinFactNeighborX="-32475" custLinFactNeighborY="-27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F83BD8-5813-4389-A981-554D4A90057D}" type="pres">
      <dgm:prSet presAssocID="{E6C09431-4789-4EC3-9072-E47C66BC1143}" presName="Accent6" presStyleCnt="0"/>
      <dgm:spPr/>
    </dgm:pt>
    <dgm:pt modelId="{EF117D06-78FE-48AA-BA3C-E6E40D0A72BF}" type="pres">
      <dgm:prSet presAssocID="{E6C09431-4789-4EC3-9072-E47C66BC1143}" presName="Accent" presStyleLbl="bgShp" presStyleIdx="5" presStyleCnt="6"/>
      <dgm:spPr/>
    </dgm:pt>
    <dgm:pt modelId="{28454222-1C4B-413B-A156-BD1D5C1B9F19}" type="pres">
      <dgm:prSet presAssocID="{E6C09431-4789-4EC3-9072-E47C66BC1143}" presName="Child6" presStyleLbl="node1" presStyleIdx="5" presStyleCnt="6" custScaleX="137943" custLinFactNeighborX="-30152" custLinFactNeighborY="-44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87FDC8-FA86-4871-A9CB-5348A0B5FCF3}" type="presOf" srcId="{E6C09431-4789-4EC3-9072-E47C66BC1143}" destId="{28454222-1C4B-413B-A156-BD1D5C1B9F19}" srcOrd="0" destOrd="0" presId="urn:microsoft.com/office/officeart/2011/layout/HexagonRadial"/>
    <dgm:cxn modelId="{1BB0BA00-5692-4927-85C4-8A932A2F2DC1}" srcId="{97357E8D-AC55-483C-8C16-C07E52261834}" destId="{8B1A5C55-F41B-482C-B71A-67F7F1CC36B7}" srcOrd="2" destOrd="0" parTransId="{DBC54E2F-6C28-41F3-966E-5B30851934CA}" sibTransId="{01E7F215-BE40-42F6-B256-FED08ED2E473}"/>
    <dgm:cxn modelId="{A05B18CB-454E-4B3D-8F45-0CF0CA61D2B8}" type="presOf" srcId="{ABCE42F9-6532-4A48-97C3-869A07595CAB}" destId="{073DEB4B-C11D-4E53-BC51-E0CD60B5C9FA}" srcOrd="0" destOrd="0" presId="urn:microsoft.com/office/officeart/2011/layout/HexagonRadial"/>
    <dgm:cxn modelId="{78E18F47-849C-4AEF-9D8A-4936A7CA9AE4}" srcId="{97357E8D-AC55-483C-8C16-C07E52261834}" destId="{D3B4D307-9FEB-4049-A509-94D6BB620664}" srcOrd="3" destOrd="0" parTransId="{39D3EB39-3B31-496A-B42F-AF7B94E21C02}" sibTransId="{51A4CDA1-B933-4BF0-8101-6783BFC05701}"/>
    <dgm:cxn modelId="{12177A8C-DA23-4EC1-AB96-4F58892FE845}" srcId="{97357E8D-AC55-483C-8C16-C07E52261834}" destId="{ABCE42F9-6532-4A48-97C3-869A07595CAB}" srcOrd="1" destOrd="0" parTransId="{F71D2C7F-DCAB-4793-865A-5D787ABD7BF9}" sibTransId="{E29337BA-CD9A-4AD7-BF46-96D76C0E9FA6}"/>
    <dgm:cxn modelId="{2B008E4D-3576-44CF-85E6-23A39A767151}" type="presOf" srcId="{7FE770F4-2C3F-4630-A950-398C298C2938}" destId="{66DB4C66-64E0-429E-A80D-0CEF8B5845D5}" srcOrd="0" destOrd="0" presId="urn:microsoft.com/office/officeart/2011/layout/HexagonRadial"/>
    <dgm:cxn modelId="{560822F4-D120-49A4-97DE-70F0197668CF}" type="presOf" srcId="{8B1A5C55-F41B-482C-B71A-67F7F1CC36B7}" destId="{47545E9D-4998-40B8-9B42-8DBE510FE1D6}" srcOrd="0" destOrd="0" presId="urn:microsoft.com/office/officeart/2011/layout/HexagonRadial"/>
    <dgm:cxn modelId="{5C6FA9E1-782A-4C53-9943-ABEA11C00B75}" type="presOf" srcId="{450753F1-31B9-47CD-826A-3EA67E006E91}" destId="{4B1FEC4E-9D92-44E2-AD2B-943BA537DD24}" srcOrd="0" destOrd="0" presId="urn:microsoft.com/office/officeart/2011/layout/HexagonRadial"/>
    <dgm:cxn modelId="{0B6A204F-7C2A-4815-BF6B-0075BC82CD70}" srcId="{97357E8D-AC55-483C-8C16-C07E52261834}" destId="{E6C09431-4789-4EC3-9072-E47C66BC1143}" srcOrd="5" destOrd="0" parTransId="{56FC1B22-5B3C-4175-B0B9-9AD4A0298A93}" sibTransId="{A904F35B-5D24-4187-8A3B-75213FB891AB}"/>
    <dgm:cxn modelId="{D2D5B0AC-0FB2-43A7-86B7-F0341FF8A84B}" type="presOf" srcId="{97357E8D-AC55-483C-8C16-C07E52261834}" destId="{39146C74-3168-4346-B00D-51867466D9C8}" srcOrd="0" destOrd="0" presId="urn:microsoft.com/office/officeart/2011/layout/HexagonRadial"/>
    <dgm:cxn modelId="{3A9FC03D-1CAB-4516-AB8A-F63BBDC0A4F2}" srcId="{297B3944-4634-440C-BBA1-868080505EDE}" destId="{97357E8D-AC55-483C-8C16-C07E52261834}" srcOrd="0" destOrd="0" parTransId="{15C8CC9B-B1E2-49E4-9840-5B4876CE1D6D}" sibTransId="{3974C274-3491-4860-A532-CBFE554A4B8F}"/>
    <dgm:cxn modelId="{1891B780-8ADF-4731-AEDA-619202E68E62}" srcId="{97357E8D-AC55-483C-8C16-C07E52261834}" destId="{450753F1-31B9-47CD-826A-3EA67E006E91}" srcOrd="0" destOrd="0" parTransId="{06826AEC-AE50-421A-89DB-0D9DBE2647C6}" sibTransId="{1793403D-AA1C-4AD3-B730-6EF2B4781287}"/>
    <dgm:cxn modelId="{6AAA6E7B-9232-44DB-83A3-C9C00FBCBF54}" type="presOf" srcId="{D3B4D307-9FEB-4049-A509-94D6BB620664}" destId="{9E179F47-10BC-4F77-9B8F-D748A4D5F000}" srcOrd="0" destOrd="0" presId="urn:microsoft.com/office/officeart/2011/layout/HexagonRadial"/>
    <dgm:cxn modelId="{7D50357C-E121-4C89-815F-DEC2C879F0B9}" srcId="{97357E8D-AC55-483C-8C16-C07E52261834}" destId="{7FE770F4-2C3F-4630-A950-398C298C2938}" srcOrd="4" destOrd="0" parTransId="{E41A27D4-C71B-4EC7-B1C8-B30CDD72943F}" sibTransId="{6E5137A9-0D7D-4659-856E-32358A447F58}"/>
    <dgm:cxn modelId="{EA0CF7D1-59CD-4326-A8F3-188470C060A9}" type="presOf" srcId="{297B3944-4634-440C-BBA1-868080505EDE}" destId="{EFAA83B9-3BB1-4506-8031-C66189B7716F}" srcOrd="0" destOrd="0" presId="urn:microsoft.com/office/officeart/2011/layout/HexagonRadial"/>
    <dgm:cxn modelId="{C1FAA116-78B6-43BB-94EC-1F1D5555EDBF}" type="presParOf" srcId="{EFAA83B9-3BB1-4506-8031-C66189B7716F}" destId="{39146C74-3168-4346-B00D-51867466D9C8}" srcOrd="0" destOrd="0" presId="urn:microsoft.com/office/officeart/2011/layout/HexagonRadial"/>
    <dgm:cxn modelId="{8A9431D3-6606-480C-99DC-43C1B0894843}" type="presParOf" srcId="{EFAA83B9-3BB1-4506-8031-C66189B7716F}" destId="{37F4B250-7B24-483A-8012-29E3C134A660}" srcOrd="1" destOrd="0" presId="urn:microsoft.com/office/officeart/2011/layout/HexagonRadial"/>
    <dgm:cxn modelId="{F9061653-BFF1-405E-B8E8-578003D3B106}" type="presParOf" srcId="{37F4B250-7B24-483A-8012-29E3C134A660}" destId="{7DE6AA87-1DC7-49E3-BCD9-F1D559FF9001}" srcOrd="0" destOrd="0" presId="urn:microsoft.com/office/officeart/2011/layout/HexagonRadial"/>
    <dgm:cxn modelId="{03CDC514-F0D6-4AA2-A3BB-8E3DAE12066A}" type="presParOf" srcId="{EFAA83B9-3BB1-4506-8031-C66189B7716F}" destId="{4B1FEC4E-9D92-44E2-AD2B-943BA537DD24}" srcOrd="2" destOrd="0" presId="urn:microsoft.com/office/officeart/2011/layout/HexagonRadial"/>
    <dgm:cxn modelId="{ED7D20A7-5594-402C-B3E1-9DA98974BA95}" type="presParOf" srcId="{EFAA83B9-3BB1-4506-8031-C66189B7716F}" destId="{5B0A5831-6394-4F56-90A6-95F489D37A40}" srcOrd="3" destOrd="0" presId="urn:microsoft.com/office/officeart/2011/layout/HexagonRadial"/>
    <dgm:cxn modelId="{EA85BEF4-03E4-4C0F-89B9-FEE118474B7E}" type="presParOf" srcId="{5B0A5831-6394-4F56-90A6-95F489D37A40}" destId="{52E304AB-81C5-4D3A-B324-5B117BC491CD}" srcOrd="0" destOrd="0" presId="urn:microsoft.com/office/officeart/2011/layout/HexagonRadial"/>
    <dgm:cxn modelId="{F362BDDA-560A-42C8-BB91-2F38E8C15BEB}" type="presParOf" srcId="{EFAA83B9-3BB1-4506-8031-C66189B7716F}" destId="{073DEB4B-C11D-4E53-BC51-E0CD60B5C9FA}" srcOrd="4" destOrd="0" presId="urn:microsoft.com/office/officeart/2011/layout/HexagonRadial"/>
    <dgm:cxn modelId="{4C44DDE6-87A0-469D-A9BB-9500D5936F53}" type="presParOf" srcId="{EFAA83B9-3BB1-4506-8031-C66189B7716F}" destId="{17762998-7D2B-4F9D-9C14-0F941106E726}" srcOrd="5" destOrd="0" presId="urn:microsoft.com/office/officeart/2011/layout/HexagonRadial"/>
    <dgm:cxn modelId="{7FB7DE40-457A-4C08-B47B-6B23E4FDBD49}" type="presParOf" srcId="{17762998-7D2B-4F9D-9C14-0F941106E726}" destId="{BAB754FA-A1E1-48BF-8672-96C70475698D}" srcOrd="0" destOrd="0" presId="urn:microsoft.com/office/officeart/2011/layout/HexagonRadial"/>
    <dgm:cxn modelId="{65F25C50-4A4D-409B-94B1-B11F4BD116A1}" type="presParOf" srcId="{EFAA83B9-3BB1-4506-8031-C66189B7716F}" destId="{47545E9D-4998-40B8-9B42-8DBE510FE1D6}" srcOrd="6" destOrd="0" presId="urn:microsoft.com/office/officeart/2011/layout/HexagonRadial"/>
    <dgm:cxn modelId="{0AA871FD-A045-456E-82D5-3D7F14A3A0CD}" type="presParOf" srcId="{EFAA83B9-3BB1-4506-8031-C66189B7716F}" destId="{C27D5EE9-6E9C-4EA3-9F01-F90DCE4E93AB}" srcOrd="7" destOrd="0" presId="urn:microsoft.com/office/officeart/2011/layout/HexagonRadial"/>
    <dgm:cxn modelId="{6ADF92A3-09AD-4258-9963-4EE8274C24A2}" type="presParOf" srcId="{C27D5EE9-6E9C-4EA3-9F01-F90DCE4E93AB}" destId="{F8FD9CEA-A10B-40E9-9A65-367326E7D238}" srcOrd="0" destOrd="0" presId="urn:microsoft.com/office/officeart/2011/layout/HexagonRadial"/>
    <dgm:cxn modelId="{18B4280A-A1ED-46F5-BF4D-8DC2773F4AD1}" type="presParOf" srcId="{EFAA83B9-3BB1-4506-8031-C66189B7716F}" destId="{9E179F47-10BC-4F77-9B8F-D748A4D5F000}" srcOrd="8" destOrd="0" presId="urn:microsoft.com/office/officeart/2011/layout/HexagonRadial"/>
    <dgm:cxn modelId="{91AAA8E1-DF90-4FFE-B756-FC25D62DF81C}" type="presParOf" srcId="{EFAA83B9-3BB1-4506-8031-C66189B7716F}" destId="{ECBD6BC3-267C-4C65-AC4D-2C3F25E46F9D}" srcOrd="9" destOrd="0" presId="urn:microsoft.com/office/officeart/2011/layout/HexagonRadial"/>
    <dgm:cxn modelId="{1F4D1CDB-9858-4E8C-9CCF-891E6D605CC3}" type="presParOf" srcId="{ECBD6BC3-267C-4C65-AC4D-2C3F25E46F9D}" destId="{89BFEF0A-7C1B-4290-8380-C166B713AFDD}" srcOrd="0" destOrd="0" presId="urn:microsoft.com/office/officeart/2011/layout/HexagonRadial"/>
    <dgm:cxn modelId="{878759AE-060E-4DC0-9264-1000DF6DC176}" type="presParOf" srcId="{EFAA83B9-3BB1-4506-8031-C66189B7716F}" destId="{66DB4C66-64E0-429E-A80D-0CEF8B5845D5}" srcOrd="10" destOrd="0" presId="urn:microsoft.com/office/officeart/2011/layout/HexagonRadial"/>
    <dgm:cxn modelId="{E51E2015-0ECD-4E16-9E16-4C2B40C9F2EC}" type="presParOf" srcId="{EFAA83B9-3BB1-4506-8031-C66189B7716F}" destId="{D7F83BD8-5813-4389-A981-554D4A90057D}" srcOrd="11" destOrd="0" presId="urn:microsoft.com/office/officeart/2011/layout/HexagonRadial"/>
    <dgm:cxn modelId="{4F741BC4-2154-41EA-99E7-29D8AFBEDEE4}" type="presParOf" srcId="{D7F83BD8-5813-4389-A981-554D4A90057D}" destId="{EF117D06-78FE-48AA-BA3C-E6E40D0A72BF}" srcOrd="0" destOrd="0" presId="urn:microsoft.com/office/officeart/2011/layout/HexagonRadial"/>
    <dgm:cxn modelId="{7BA14443-F51D-4825-A88F-E02F6E7012CD}" type="presParOf" srcId="{EFAA83B9-3BB1-4506-8031-C66189B7716F}" destId="{28454222-1C4B-413B-A156-BD1D5C1B9F19}" srcOrd="12" destOrd="0" presId="urn:microsoft.com/office/officeart/2011/layout/HexagonRadial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Радиальный шестиугольник"/>
  <dgm:desc val="Служит для отображения последовательного процесса, связанного с центральной идеей или темой. Ограничен шестью фигурами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74160-A68C-4C20-B0B4-CE2F28504972}" type="datetimeFigureOut">
              <a:rPr lang="ru-RU" smtClean="0"/>
              <a:t>18.11.2015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9D14E-098F-450E-BE8E-3DA1820D0A3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C130CB-1D5A-445A-953C-4CC2BDBA001F}" type="datetimeFigureOut">
              <a:rPr lang="ru-RU" smtClean="0"/>
              <a:pPr/>
              <a:t>18.11.2015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7095FF-0F2F-44F7-833E-929E4E21AE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1574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941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45431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57247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4913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882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4422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054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3009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43777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86300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4614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583C7-661A-46B6-8DDD-B3C80E4C1950}" type="datetimeFigureOut">
              <a:rPr lang="ru-RU" smtClean="0"/>
              <a:pPr/>
              <a:t>18.11.2015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6D400-9F13-4D04-9F26-CB8062A8608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4040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85720" y="285728"/>
            <a:ext cx="8643998" cy="5143536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4000" b="1" dirty="0" smtClean="0">
                <a:solidFill>
                  <a:srgbClr val="C00000"/>
                </a:solidFill>
                <a:latin typeface="Bookman Old Style" pitchFamily="18" charset="0"/>
              </a:rPr>
              <a:t>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 в ДОУ № 7</a:t>
            </a:r>
          </a:p>
          <a:p>
            <a:pPr lvl="0"/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       Подготовила: </a:t>
            </a:r>
          </a:p>
          <a:p>
            <a:pPr lvl="0"/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    </a:t>
            </a:r>
            <a:r>
              <a:rPr lang="ru-RU" sz="2400" dirty="0" err="1" smtClean="0">
                <a:solidFill>
                  <a:schemeClr val="tx1"/>
                </a:solidFill>
                <a:latin typeface="Bookman Old Style" pitchFamily="18" charset="0"/>
              </a:rPr>
              <a:t>Вдовичено</a:t>
            </a:r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 Елена </a:t>
            </a:r>
            <a:r>
              <a:rPr lang="ru-RU" sz="2400" dirty="0" err="1" smtClean="0">
                <a:solidFill>
                  <a:schemeClr val="tx1"/>
                </a:solidFill>
                <a:latin typeface="Bookman Old Style" pitchFamily="18" charset="0"/>
              </a:rPr>
              <a:t>Валентинона</a:t>
            </a:r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,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        Воспитатель-методист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              высшей категории ДОУ №7</a:t>
            </a:r>
            <a:endParaRPr lang="ru-RU" sz="2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8130" name="Picture 2" descr="http://uld13.mycdn.me/image?t=3&amp;bid=451309625041&amp;id=451309625041&amp;plc=WEB&amp;tkn=*Xc3wbdFprxSQFboVC5gFSURNp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00438"/>
            <a:ext cx="2357454" cy="314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591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74638"/>
            <a:ext cx="8329612" cy="2082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i="1" dirty="0" smtClean="0"/>
              <a:t>О сколько нам открытий чудных</a:t>
            </a:r>
            <a:br>
              <a:rPr lang="ru-RU" sz="3200" b="1" i="1" dirty="0" smtClean="0"/>
            </a:br>
            <a:r>
              <a:rPr lang="ru-RU" sz="3200" b="1" i="1" dirty="0" smtClean="0"/>
              <a:t>Готовит просвещенья дух</a:t>
            </a:r>
            <a:br>
              <a:rPr lang="ru-RU" sz="3200" b="1" i="1" dirty="0" smtClean="0"/>
            </a:br>
            <a:r>
              <a:rPr lang="ru-RU" sz="3200" b="1" i="1" dirty="0" smtClean="0"/>
              <a:t>И опыт, сын ошибок трудных,</a:t>
            </a:r>
            <a:br>
              <a:rPr lang="ru-RU" sz="3200" b="1" i="1" dirty="0" smtClean="0"/>
            </a:br>
            <a:r>
              <a:rPr lang="ru-RU" sz="3200" b="1" i="1" dirty="0" smtClean="0"/>
              <a:t>И гений, парадоксов друг,</a:t>
            </a:r>
            <a:br>
              <a:rPr lang="ru-RU" sz="3200" b="1" i="1" dirty="0" smtClean="0"/>
            </a:br>
            <a:r>
              <a:rPr lang="ru-RU" sz="3200" b="1" i="1" dirty="0" smtClean="0"/>
              <a:t>И случай, бог изобретатель...</a:t>
            </a:r>
            <a:endParaRPr lang="ru-RU" sz="3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5602" name="Picture 2" descr="http://im1-tub-ru.yandex.net/i?id=420010080-59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2857500"/>
            <a:ext cx="4857750" cy="3238500"/>
          </a:xfrm>
          <a:prstGeom prst="rect">
            <a:avLst/>
          </a:prstGeom>
          <a:noFill/>
          <a:ln w="57150">
            <a:solidFill>
              <a:schemeClr val="tx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ознавательное развитие по ФГОС в ДОУ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143248"/>
            <a:ext cx="3857652" cy="3492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329612" cy="2082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b="1" dirty="0" smtClean="0">
                <a:latin typeface="Bookman Old Style" pitchFamily="18" charset="0"/>
              </a:rPr>
              <a:t>Маленький ребенок по сути своей - неутомимый исследователь. Он все хочет знать, ему все интересно и обязательно необходимо везде сунуть свой нос. А от того, сколько разного и интересного малыш увидел, зависит то, какими знаниями он будет обладать.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4810" y="3643314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Познавательное развитие по ГОС  ДО в ДОУ предполагает вовлечение малыша в самостоятельную деятельность, развитие его воображения и любознательности. </a:t>
            </a:r>
            <a:endParaRPr lang="ru-RU" sz="20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Познавательное развитие в средней групп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876"/>
            <a:ext cx="3857652" cy="3048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715404" cy="6643734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latin typeface="Bookman Old Style" pitchFamily="18" charset="0"/>
              </a:rPr>
              <a:t>                              Что такое ГОС ДО?</a:t>
            </a:r>
            <a:br>
              <a:rPr lang="ru-RU" sz="2000" b="1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Государственный образовательный стандарт дошкольного образования предъявляет определенную совокупность задач и требований к качеству образования и воспитания детей дошкольного возраста, а именно: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к объему образовательной программы и ее структуре;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к соответствующим условиям, где реализуются основные моменты программы;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к полученным результатам, которых смогли добиться воспитатели, обучающие дошкольников.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 Дошкольное обучение является      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начальной ступенькой всеобщего    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 образования. Поэтому к нему         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предъявляется так много требований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и вводятся единые стандарты,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которых придерживаются все ДОУ     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                                                Донецкой Народной Республики. 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" name="Рисунок 4" descr="Новый рисунок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02" y="214290"/>
            <a:ext cx="8649816" cy="6286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itchFamily="18" charset="0"/>
              </a:rPr>
              <a:t>Содержание образовательной области «Познание»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1472" y="2428868"/>
            <a:ext cx="2928958" cy="12858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Развитие познавательно – исследовательской деятельности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14942" y="4500570"/>
            <a:ext cx="3214710" cy="135732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Формирование элементарных математических представлений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2198" y="2285992"/>
            <a:ext cx="2847260" cy="122926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Приобщение к социокультурным ценностям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57290" y="4572008"/>
            <a:ext cx="3071834" cy="12858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Ознакомление с миром природы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rot="10800000" flipV="1">
            <a:off x="2143108" y="1857364"/>
            <a:ext cx="221457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714876" y="1857364"/>
            <a:ext cx="2286016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5400000">
            <a:off x="2321703" y="2393149"/>
            <a:ext cx="2571768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16200000" flipH="1">
            <a:off x="4255118" y="2174246"/>
            <a:ext cx="2516290" cy="20254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598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57158" y="2571744"/>
            <a:ext cx="3786214" cy="1643074"/>
          </a:xfrm>
          <a:prstGeom prst="roundRect">
            <a:avLst>
              <a:gd name="adj" fmla="val 17796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когнитивный,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направленный на получение ребенком информации об окружающем мире (через сенсорное познание, решение познавательных задач, интеллектуальные умения) и формирующий целостную картину мира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643042" y="214290"/>
            <a:ext cx="542928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Методика познавательного развития детей дошкольного возраста включает следующие компоненты: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14612" y="4929198"/>
            <a:ext cx="3857652" cy="144016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Bookman Old Style" pitchFamily="18" charset="0"/>
              </a:rPr>
              <a:t>эмоционально-чувственный, 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определяющий отношение ребенка к познанию окружающего мира.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rot="16200000" flipH="1">
            <a:off x="2964643" y="3107529"/>
            <a:ext cx="3143274" cy="714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072066" y="1643050"/>
            <a:ext cx="1357322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 flipV="1">
            <a:off x="2786050" y="1643050"/>
            <a:ext cx="1071570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4929190" y="2571744"/>
            <a:ext cx="3929090" cy="207170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2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err="1" smtClean="0">
                <a:solidFill>
                  <a:schemeClr val="tx1"/>
                </a:solidFill>
                <a:latin typeface="Bookman Old Style" pitchFamily="18" charset="0"/>
              </a:rPr>
              <a:t>деятельностный</a:t>
            </a:r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,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отражающий организацию разных видов детской деятельности (сюжетно-ролевая игра, проектная и исследовательская деятельность детей дошкольного возраста, экспериментирование, направленной на формирование познавательной активности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ребенка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15213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4282" y="2285992"/>
            <a:ext cx="4143404" cy="2786082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Bookman Old Style" pitchFamily="18" charset="0"/>
              </a:rPr>
              <a:t>экспериментирование</a:t>
            </a:r>
            <a:endParaRPr lang="ru-RU" sz="16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дошкольник 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выступает в роли исследователя, который самостоятельно и активно познаёт окружающий мир, используя разнообразные формы воздействия на него. В процессе экспериментирования ребёнок осваивает позицию субъекта познания и деятельности. 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429124" y="3286124"/>
            <a:ext cx="4500594" cy="271464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6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Bookman Old Style" pitchFamily="18" charset="0"/>
              </a:rPr>
              <a:t>проектная </a:t>
            </a:r>
            <a:r>
              <a:rPr lang="ru-RU" sz="1600" b="1" dirty="0" smtClean="0">
                <a:solidFill>
                  <a:schemeClr val="tx1"/>
                </a:solidFill>
                <a:latin typeface="Bookman Old Style" pitchFamily="18" charset="0"/>
              </a:rPr>
              <a:t>деятельность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, обеспечивающая развитие познавательных интересов детей, умений самостоятельно конструировать свои знания и ориентироваться в информационном пространстве, развитие критического мышления. </a:t>
            </a:r>
            <a:r>
              <a:rPr lang="ru-RU" sz="28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28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86050" y="214290"/>
            <a:ext cx="3571900" cy="135732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Актуальные методы </a:t>
            </a:r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познавательного развития детей дошкольного возраста является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39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4282" y="1714488"/>
            <a:ext cx="4429124" cy="2428892"/>
          </a:xfrm>
          <a:prstGeom prst="roundRect">
            <a:avLst/>
          </a:prstGeom>
          <a:solidFill>
            <a:srgbClr val="2565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Исследовательские </a:t>
            </a:r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проекты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(они требуют хорошо продуманной структуры, полностью подчинены логике исследования, предполагают выдвижение предположения решения обозначенной проблемы, разработку путей ее решения, в том числе экспериментальных, опытных. Дети экспериментируют, проводят опыты, обсуждают полученные результаты, делают выводы, оформляют результаты исследования)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0628" y="1571612"/>
            <a:ext cx="3929058" cy="2428892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Творческие проекты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, совместная деятельность  намечается и далее развивается, подчиняясь конечному результату, который может быть оформлен как сценарий видеофильма, драматизации, программы праздника, альбома. Представление же результатов может проходить в форме праздника, видеофильма, драматизации, спортивной игры, развлечения. 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43174" y="214290"/>
            <a:ext cx="4000528" cy="12858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В практике современных дошкольных организаций используются следующие типы проектов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4282" y="4286256"/>
            <a:ext cx="4357718" cy="1857388"/>
          </a:xfrm>
          <a:prstGeom prst="roundRect">
            <a:avLst/>
          </a:prstGeom>
          <a:solidFill>
            <a:srgbClr val="2862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endParaRPr lang="ru-RU" sz="14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Игровые </a:t>
            </a:r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(ролевые) проекты.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Дети принимают на себя определенные роли, обусловленные характером и содержанием проекта. Это могут быть литературные персонажи или выдуманные герои, имитирующие социальные или деловые отношения, осложняемые придуманными участниками ситуациями. </a:t>
            </a: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572000" y="4000504"/>
            <a:ext cx="4357686" cy="2571744"/>
          </a:xfrm>
          <a:prstGeom prst="roundRect">
            <a:avLst/>
          </a:prstGeom>
          <a:solidFill>
            <a:srgbClr val="1476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Информационно </a:t>
            </a:r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– </a:t>
            </a:r>
            <a:r>
              <a:rPr lang="ru-RU" sz="1400" b="1" dirty="0" err="1" smtClean="0">
                <a:solidFill>
                  <a:schemeClr val="tx1"/>
                </a:solidFill>
                <a:latin typeface="Bookman Old Style" pitchFamily="18" charset="0"/>
              </a:rPr>
              <a:t>практико</a:t>
            </a:r>
            <a:r>
              <a:rPr lang="ru-RU" sz="1400" b="1" dirty="0" smtClean="0">
                <a:solidFill>
                  <a:schemeClr val="tx1"/>
                </a:solidFill>
                <a:latin typeface="Bookman Old Style" pitchFamily="18" charset="0"/>
              </a:rPr>
              <a:t> - ориентированные проекты </a:t>
            </a:r>
            <a:r>
              <a:rPr lang="ru-RU" sz="1400" dirty="0" smtClean="0">
                <a:solidFill>
                  <a:schemeClr val="tx1"/>
                </a:solidFill>
                <a:latin typeface="Bookman Old Style" pitchFamily="18" charset="0"/>
              </a:rPr>
              <a:t>(они изначально направлены на сбор информации о каком-то объекте, явлении; предполагается ознакомление участников проекта с этой информацией, ее анализ и обобщение фактов. Дети собирают информацию, обсуждают её и реализуют, ориентируясь на социальные интересы; результаты оформляют в виде стендов, газет, витражей) </a:t>
            </a:r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74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928926" y="500042"/>
            <a:ext cx="3214710" cy="135732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ookman Old Style" pitchFamily="18" charset="0"/>
              </a:rPr>
              <a:t>Исследовательская деятельность</a:t>
            </a:r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, предполагает следующее:</a:t>
            </a:r>
            <a:endParaRPr lang="ru-RU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285852" y="2000240"/>
            <a:ext cx="6500858" cy="45005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</a:rPr>
              <a:t>–  </a:t>
            </a:r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ребенок </a:t>
            </a:r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выделяет и ставит проблему, которую необходимо разрешить;</a:t>
            </a:r>
          </a:p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– предлагает возможные решения;</a:t>
            </a:r>
          </a:p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– проверяет эти возможные решения, исходя из данных;</a:t>
            </a:r>
          </a:p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– делает выводы в соответствии с результатами проверки;</a:t>
            </a:r>
          </a:p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– применяет выводы к новым данным;</a:t>
            </a:r>
          </a:p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– делает обобщения</a:t>
            </a:r>
            <a:endParaRPr lang="ru-RU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98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214290"/>
            <a:ext cx="84296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latin typeface="Bookman Old Style" pitchFamily="18" charset="0"/>
              </a:rPr>
              <a:t>Принципы развивающей </a:t>
            </a:r>
            <a:r>
              <a:rPr lang="ru-RU" sz="3200" b="1" dirty="0" smtClean="0">
                <a:latin typeface="Bookman Old Style" pitchFamily="18" charset="0"/>
              </a:rPr>
              <a:t>предметно – </a:t>
            </a:r>
            <a:r>
              <a:rPr lang="ru-RU" sz="3200" b="1" dirty="0" smtClean="0">
                <a:latin typeface="Bookman Old Style" pitchFamily="18" charset="0"/>
              </a:rPr>
              <a:t>пространственной среды</a:t>
            </a:r>
            <a:endParaRPr lang="ru-RU" sz="3200" b="1" i="1" dirty="0">
              <a:latin typeface="Bookman Old Style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28596" y="1357298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r>
              <a:rPr lang="ru-RU" sz="3200" dirty="0" smtClean="0"/>
              <a:t>-</a:t>
            </a:r>
            <a:r>
              <a:rPr lang="ru-RU" sz="2400" dirty="0" smtClean="0">
                <a:solidFill>
                  <a:srgbClr val="002060"/>
                </a:solidFill>
                <a:latin typeface="Bookman Old Style" pitchFamily="18" charset="0"/>
              </a:rPr>
              <a:t>принцип свободного выбора реализуется, как право выбора ребенком темы, сюжета игры, игрового материала, места и времени игры;</a:t>
            </a:r>
          </a:p>
          <a:p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ru-RU" sz="2400" dirty="0" smtClean="0">
                <a:solidFill>
                  <a:srgbClr val="FF0000"/>
                </a:solidFill>
                <a:latin typeface="Bookman Old Style" pitchFamily="18" charset="0"/>
              </a:rPr>
              <a:t>принцип универсальности позволяет детям и воспитателями строить и менять игровую среду, трансформируя ее в соответствии с видом игры, ее содержанием и перспективами развития;</a:t>
            </a:r>
          </a:p>
          <a:p>
            <a:r>
              <a:rPr lang="ru-RU" sz="2400" dirty="0" smtClean="0">
                <a:latin typeface="Bookman Old Style" pitchFamily="18" charset="0"/>
              </a:rPr>
              <a:t>-</a:t>
            </a:r>
            <a:r>
              <a:rPr lang="ru-RU" sz="2400" dirty="0" smtClean="0">
                <a:solidFill>
                  <a:srgbClr val="00B050"/>
                </a:solidFill>
                <a:latin typeface="Bookman Old Style" pitchFamily="18" charset="0"/>
              </a:rPr>
              <a:t>принцип системности представлен </a:t>
            </a:r>
            <a:r>
              <a:rPr lang="ru-RU" sz="2400" dirty="0" err="1" smtClean="0">
                <a:solidFill>
                  <a:srgbClr val="00B050"/>
                </a:solidFill>
                <a:latin typeface="Bookman Old Style" pitchFamily="18" charset="0"/>
              </a:rPr>
              <a:t>сомасштабностью</a:t>
            </a:r>
            <a:r>
              <a:rPr lang="ru-RU" sz="2400" dirty="0" smtClean="0">
                <a:solidFill>
                  <a:srgbClr val="00B050"/>
                </a:solidFill>
                <a:latin typeface="Bookman Old Style" pitchFamily="18" charset="0"/>
              </a:rPr>
              <a:t> отдельных элементов среды между собой и с другими предметами, оставляющими целостное игровое поле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286246"/>
                </a:solidFill>
                <a:latin typeface="Bookman Old Style" pitchFamily="18" charset="0"/>
              </a:rPr>
              <a:t>Пространственная развивающая среда включает себя совокупность </a:t>
            </a:r>
            <a:r>
              <a:rPr lang="ru-RU" sz="3600" b="1" dirty="0" smtClean="0">
                <a:solidFill>
                  <a:srgbClr val="286246"/>
                </a:solidFill>
                <a:latin typeface="Bookman Old Style" pitchFamily="18" charset="0"/>
              </a:rPr>
              <a:t>игровых подпространств</a:t>
            </a:r>
            <a:r>
              <a:rPr lang="ru-RU" sz="3600" b="1" dirty="0" smtClean="0">
                <a:solidFill>
                  <a:srgbClr val="286246"/>
                </a:solidFill>
                <a:latin typeface="Bookman Old Style" pitchFamily="18" charset="0"/>
              </a:rPr>
              <a:t>:</a:t>
            </a:r>
            <a:endParaRPr lang="ru-RU" sz="3600" b="1" dirty="0">
              <a:solidFill>
                <a:srgbClr val="286246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499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- интеллектуального развития и </a:t>
            </a:r>
            <a:r>
              <a:rPr lang="ru-RU" sz="2400" b="1" dirty="0" smtClean="0">
                <a:latin typeface="Bookman Old Style" pitchFamily="18" charset="0"/>
              </a:rPr>
              <a:t>творчества</a:t>
            </a:r>
            <a:endParaRPr lang="ru-RU" sz="2400" b="1" dirty="0">
              <a:solidFill>
                <a:srgbClr val="286246"/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IMG_25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642918"/>
            <a:ext cx="3168894" cy="2428892"/>
          </a:xfrm>
          <a:prstGeom prst="rect">
            <a:avLst/>
          </a:prstGeom>
        </p:spPr>
      </p:pic>
      <p:pic>
        <p:nvPicPr>
          <p:cNvPr id="5" name="Рисунок 4" descr="IMG_25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642918"/>
            <a:ext cx="3238521" cy="2428891"/>
          </a:xfrm>
          <a:prstGeom prst="rect">
            <a:avLst/>
          </a:prstGeom>
        </p:spPr>
      </p:pic>
      <p:pic>
        <p:nvPicPr>
          <p:cNvPr id="6" name="Рисунок 5" descr="IMG_25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071942"/>
            <a:ext cx="3357554" cy="2518166"/>
          </a:xfrm>
          <a:prstGeom prst="rect">
            <a:avLst/>
          </a:prstGeom>
        </p:spPr>
      </p:pic>
      <p:pic>
        <p:nvPicPr>
          <p:cNvPr id="7" name="Рисунок 6" descr="IMG_25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94" y="4071942"/>
            <a:ext cx="3428992" cy="2571744"/>
          </a:xfrm>
          <a:prstGeom prst="rect">
            <a:avLst/>
          </a:prstGeom>
        </p:spPr>
      </p:pic>
      <p:pic>
        <p:nvPicPr>
          <p:cNvPr id="8" name="Рисунок 7" descr="IMG_257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28926" y="2500306"/>
            <a:ext cx="3286116" cy="246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99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- игрового развития</a:t>
            </a:r>
            <a:endParaRPr lang="ru-RU" sz="2400" b="1" dirty="0">
              <a:solidFill>
                <a:srgbClr val="286246"/>
              </a:solidFill>
              <a:latin typeface="Bookman Old Style" pitchFamily="18" charset="0"/>
            </a:endParaRPr>
          </a:p>
        </p:txBody>
      </p:sp>
      <p:pic>
        <p:nvPicPr>
          <p:cNvPr id="6" name="Рисунок 5" descr="IMG_25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5" y="1071546"/>
            <a:ext cx="3619525" cy="2714644"/>
          </a:xfrm>
          <a:prstGeom prst="rect">
            <a:avLst/>
          </a:prstGeom>
        </p:spPr>
      </p:pic>
      <p:pic>
        <p:nvPicPr>
          <p:cNvPr id="7" name="Рисунок 6" descr="IMG_25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000504"/>
            <a:ext cx="3571900" cy="2678925"/>
          </a:xfrm>
          <a:prstGeom prst="rect">
            <a:avLst/>
          </a:prstGeom>
        </p:spPr>
      </p:pic>
      <p:pic>
        <p:nvPicPr>
          <p:cNvPr id="8" name="Рисунок 7" descr="IMG_25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428736"/>
            <a:ext cx="3643320" cy="485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99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экологического развития, призвано воспитывать и укреплять любовь к природе, постигать все многообразие и неповторимость естественных природных форм</a:t>
            </a:r>
            <a:endParaRPr lang="ru-RU" sz="2400" b="1" dirty="0">
              <a:solidFill>
                <a:srgbClr val="286246"/>
              </a:solidFill>
              <a:latin typeface="Bookman Old Style" pitchFamily="18" charset="0"/>
            </a:endParaRPr>
          </a:p>
        </p:txBody>
      </p:sp>
      <p:pic>
        <p:nvPicPr>
          <p:cNvPr id="6" name="Рисунок 5" descr="IMG_25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3571876"/>
            <a:ext cx="4095778" cy="3071834"/>
          </a:xfrm>
          <a:prstGeom prst="rect">
            <a:avLst/>
          </a:prstGeom>
        </p:spPr>
      </p:pic>
      <p:pic>
        <p:nvPicPr>
          <p:cNvPr id="7" name="Рисунок 6" descr="IMG_25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00240"/>
            <a:ext cx="2786046" cy="3714728"/>
          </a:xfrm>
          <a:prstGeom prst="rect">
            <a:avLst/>
          </a:prstGeom>
        </p:spPr>
      </p:pic>
      <p:pic>
        <p:nvPicPr>
          <p:cNvPr id="8" name="Рисунок 7" descr="IMG_25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000240"/>
            <a:ext cx="2571768" cy="342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99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-компьютерное пространство, вводит детей в мир информатики и способствует активизации познавательной деятельности, формированию ребенка как самостоятельной личности, умеющей принимать решение</a:t>
            </a:r>
            <a:endParaRPr lang="ru-RU" sz="2400" b="1" dirty="0">
              <a:latin typeface="Bookman Old Style" pitchFamily="18" charset="0"/>
            </a:endParaRPr>
          </a:p>
        </p:txBody>
      </p:sp>
      <p:pic>
        <p:nvPicPr>
          <p:cNvPr id="3" name="Рисунок 2" descr="Изображение 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2214554"/>
            <a:ext cx="6572264" cy="388378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latin typeface="Bookman Old Style" pitchFamily="18" charset="0"/>
              </a:rPr>
              <a:t>Задачи образовательной деятельности детей разного возраста в области познавательного развития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812743398"/>
              </p:ext>
            </p:extLst>
          </p:nvPr>
        </p:nvGraphicFramePr>
        <p:xfrm>
          <a:off x="467544" y="1628800"/>
          <a:ext cx="828092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9217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46962359"/>
              </p:ext>
            </p:extLst>
          </p:nvPr>
        </p:nvGraphicFramePr>
        <p:xfrm>
          <a:off x="-180528" y="116632"/>
          <a:ext cx="9649072" cy="72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71472" y="214290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latin typeface="Bookman Old Style" pitchFamily="18" charset="0"/>
              </a:rPr>
              <a:t>Достижения выпускника</a:t>
            </a:r>
            <a:endParaRPr lang="ru-RU" sz="4400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832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 idx="4294967295"/>
          </p:nvPr>
        </p:nvSpPr>
        <p:spPr>
          <a:xfrm flipV="1">
            <a:off x="468313" y="6858000"/>
            <a:ext cx="8218487" cy="2428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smtClean="0"/>
              <a:t/>
            </a:r>
            <a:br>
              <a:rPr lang="ru-RU" sz="4000" smtClean="0"/>
            </a:br>
            <a:endParaRPr lang="ru-RU" sz="40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785794"/>
            <a:ext cx="8229600" cy="159702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Tx/>
              <a:buNone/>
              <a:defRPr/>
            </a:pPr>
            <a:r>
              <a:rPr lang="ru-RU" sz="4300" b="1" i="1" dirty="0" smtClean="0">
                <a:solidFill>
                  <a:srgbClr val="660066"/>
                </a:solidFill>
              </a:rPr>
              <a:t>Пройти вместе – это начало</a:t>
            </a:r>
            <a:r>
              <a:rPr lang="ru-RU" sz="4300" b="1" i="1" dirty="0" smtClean="0">
                <a:solidFill>
                  <a:srgbClr val="FF00FF"/>
                </a:solidFill>
              </a:rPr>
              <a:t>.</a:t>
            </a:r>
          </a:p>
          <a:p>
            <a:pPr eaLnBrk="1" hangingPunct="1">
              <a:buFontTx/>
              <a:buNone/>
              <a:defRPr/>
            </a:pPr>
            <a:r>
              <a:rPr lang="ru-RU" sz="4300" b="1" i="1" dirty="0" smtClean="0">
                <a:solidFill>
                  <a:srgbClr val="0000FF"/>
                </a:solidFill>
              </a:rPr>
              <a:t>Остаться вместе – это развитие.</a:t>
            </a:r>
          </a:p>
          <a:p>
            <a:pPr eaLnBrk="1" hangingPunct="1">
              <a:buFontTx/>
              <a:buNone/>
              <a:defRPr/>
            </a:pPr>
            <a:r>
              <a:rPr lang="ru-RU" sz="4700" b="1" i="1" dirty="0" smtClean="0">
                <a:solidFill>
                  <a:srgbClr val="CC3300"/>
                </a:solidFill>
              </a:rPr>
              <a:t>Работать вместе – это успех.</a:t>
            </a: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928662" y="2714620"/>
            <a:ext cx="7129462" cy="28082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До свидания!</a:t>
            </a:r>
          </a:p>
          <a:p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До новых встреч!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  <p:bldP spid="30725" grpId="0" animBg="1"/>
      <p:bldP spid="30725" grpId="1" animBg="1"/>
    </p:bldLst>
  </p:timing>
</p:sld>
</file>

<file path=ppt/theme/theme1.xml><?xml version="1.0" encoding="utf-8"?>
<a:theme xmlns:a="http://schemas.openxmlformats.org/drawingml/2006/main" name="Познавательное развит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Познавательное развитие</Template>
  <TotalTime>576</TotalTime>
  <Words>705</Words>
  <Application>Microsoft Office PowerPoint</Application>
  <PresentationFormat>Экран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Познавательное развитие</vt:lpstr>
      <vt:lpstr>Слайд 1</vt:lpstr>
      <vt:lpstr>О сколько нам открытий чудных Готовит просвещенья дух И опыт, сын ошибок трудных, И гений, парадоксов друг, И случай, бог изобретатель...</vt:lpstr>
      <vt:lpstr>Маленький ребенок по сути своей - неутомимый исследователь. Он все хочет знать, ему все интересно и обязательно необходимо везде сунуть свой нос. А от того, сколько разного и интересного малыш увидел, зависит то, какими знаниями он будет обладать.</vt:lpstr>
      <vt:lpstr>                              Что такое ГОС ДО?  Государственный образовательный стандарт дошкольного образования предъявляет определенную совокупность задач и требований к качеству образования и воспитания детей дошкольного возраста, а именно:  к объему образовательной программы и ее структуре;  к соответствующим условиям, где реализуются основные моменты программы;  к полученным результатам, которых смогли добиться воспитатели, обучающие дошкольников.                                                 Дошкольное обучение является                                                      начальной ступенькой всеобщего                                                     образования. Поэтому к нему                                                        предъявляется так много требований                                                и вводятся единые стандарты,                                                которых придерживаются все ДОУ                                                      Донецкой Народной Республики. </vt:lpstr>
      <vt:lpstr>Слайд 5</vt:lpstr>
      <vt:lpstr>Содержание образовательной области «Познание»</vt:lpstr>
      <vt:lpstr>Слайд 7</vt:lpstr>
      <vt:lpstr>Слайд 8</vt:lpstr>
      <vt:lpstr>Слайд 9</vt:lpstr>
      <vt:lpstr>Слайд 10</vt:lpstr>
      <vt:lpstr>Слайд 11</vt:lpstr>
      <vt:lpstr>Пространственная развивающая среда включает себя совокупность игровых подпространств:</vt:lpstr>
      <vt:lpstr>- интеллектуального развития и творчества</vt:lpstr>
      <vt:lpstr>- игрового развития</vt:lpstr>
      <vt:lpstr>экологического развития, призвано воспитывать и укреплять любовь к природе, постигать все многообразие и неповторимость естественных природных форм</vt:lpstr>
      <vt:lpstr>-компьютерное пространство, вводит детей в мир информатики и способствует активизации познавательной деятельности, формированию ребенка как самостоятельной личности, умеющей принимать решение</vt:lpstr>
      <vt:lpstr>Задачи образовательной деятельности детей разного возраста в области познавательного развития</vt:lpstr>
      <vt:lpstr>Слайд 18</vt:lpstr>
      <vt:lpstr>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Дошкольное Образовательное учреждение детский сад №34 Красногвардейского района  города Санкт-Петербург</dc:title>
  <dc:creator>группа №6</dc:creator>
  <cp:lastModifiedBy>Чудо-сад</cp:lastModifiedBy>
  <cp:revision>61</cp:revision>
  <dcterms:created xsi:type="dcterms:W3CDTF">2014-10-28T06:27:33Z</dcterms:created>
  <dcterms:modified xsi:type="dcterms:W3CDTF">2015-11-18T13:17:10Z</dcterms:modified>
</cp:coreProperties>
</file>