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0"/>
  </p:notesMasterIdLst>
  <p:sldIdLst>
    <p:sldId id="256" r:id="rId2"/>
    <p:sldId id="297" r:id="rId3"/>
    <p:sldId id="298" r:id="rId4"/>
    <p:sldId id="314" r:id="rId5"/>
    <p:sldId id="302" r:id="rId6"/>
    <p:sldId id="316" r:id="rId7"/>
    <p:sldId id="317" r:id="rId8"/>
    <p:sldId id="318" r:id="rId9"/>
    <p:sldId id="319" r:id="rId10"/>
    <p:sldId id="320" r:id="rId11"/>
    <p:sldId id="321" r:id="rId12"/>
    <p:sldId id="322" r:id="rId13"/>
    <p:sldId id="323" r:id="rId14"/>
    <p:sldId id="326" r:id="rId15"/>
    <p:sldId id="274" r:id="rId16"/>
    <p:sldId id="327" r:id="rId17"/>
    <p:sldId id="328" r:id="rId18"/>
    <p:sldId id="329" r:id="rId19"/>
    <p:sldId id="330" r:id="rId20"/>
    <p:sldId id="331" r:id="rId21"/>
    <p:sldId id="332" r:id="rId22"/>
    <p:sldId id="335" r:id="rId23"/>
    <p:sldId id="337" r:id="rId24"/>
    <p:sldId id="334" r:id="rId25"/>
    <p:sldId id="293" r:id="rId26"/>
    <p:sldId id="325" r:id="rId27"/>
    <p:sldId id="324" r:id="rId28"/>
    <p:sldId id="294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588" autoAdjust="0"/>
    <p:restoredTop sz="94671" autoAdjust="0"/>
  </p:normalViewPr>
  <p:slideViewPr>
    <p:cSldViewPr>
      <p:cViewPr>
        <p:scale>
          <a:sx n="66" d="100"/>
          <a:sy n="66" d="100"/>
        </p:scale>
        <p:origin x="-1272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248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48073-FD8C-419A-A926-85446E7A7633}">
      <dsp:nvSpPr>
        <dsp:cNvPr id="0" name=""/>
        <dsp:cNvSpPr/>
      </dsp:nvSpPr>
      <dsp:spPr>
        <a:xfrm>
          <a:off x="0" y="266592"/>
          <a:ext cx="8229600" cy="75582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Познавательное развитие предполагает развитие интересов детей, любознательности и познавательной мотивации</a:t>
          </a:r>
          <a:endParaRPr lang="ru-RU" sz="1900" kern="1200" dirty="0"/>
        </a:p>
      </dsp:txBody>
      <dsp:txXfrm>
        <a:off x="36896" y="303488"/>
        <a:ext cx="8155808" cy="682028"/>
      </dsp:txXfrm>
    </dsp:sp>
    <dsp:sp modelId="{160426A6-D973-42E7-A30B-1EE9CC342C40}">
      <dsp:nvSpPr>
        <dsp:cNvPr id="0" name=""/>
        <dsp:cNvSpPr/>
      </dsp:nvSpPr>
      <dsp:spPr>
        <a:xfrm>
          <a:off x="0" y="1022412"/>
          <a:ext cx="8229600" cy="495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500" kern="1200" dirty="0"/>
        </a:p>
      </dsp:txBody>
      <dsp:txXfrm>
        <a:off x="0" y="1022412"/>
        <a:ext cx="8229600" cy="49518"/>
      </dsp:txXfrm>
    </dsp:sp>
    <dsp:sp modelId="{EF1E48AC-BFCC-4D81-A913-66C524714123}">
      <dsp:nvSpPr>
        <dsp:cNvPr id="0" name=""/>
        <dsp:cNvSpPr/>
      </dsp:nvSpPr>
      <dsp:spPr>
        <a:xfrm>
          <a:off x="0" y="1071930"/>
          <a:ext cx="8229600" cy="755820"/>
        </a:xfrm>
        <a:prstGeom prst="roundRect">
          <a:avLst/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формирование познавательных действий, становление сознания; развитие воображения и творческой активности</a:t>
          </a:r>
          <a:endParaRPr lang="ru-RU" sz="1900" kern="1200" dirty="0"/>
        </a:p>
      </dsp:txBody>
      <dsp:txXfrm>
        <a:off x="36896" y="1108826"/>
        <a:ext cx="8155808" cy="682028"/>
      </dsp:txXfrm>
    </dsp:sp>
    <dsp:sp modelId="{B42A0F09-ABED-4230-999A-669D21E277FC}">
      <dsp:nvSpPr>
        <dsp:cNvPr id="0" name=""/>
        <dsp:cNvSpPr/>
      </dsp:nvSpPr>
      <dsp:spPr>
        <a:xfrm>
          <a:off x="0" y="1882470"/>
          <a:ext cx="8229600" cy="755820"/>
        </a:xfrm>
        <a:prstGeom prst="roundRect">
          <a:avLst/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формирование первичных представлений о себе, других людях, объектах окружающего мира, о свойствах и отношениях объектов окружающего мира </a:t>
          </a:r>
          <a:endParaRPr lang="ru-RU" sz="1900" kern="1200" dirty="0"/>
        </a:p>
      </dsp:txBody>
      <dsp:txXfrm>
        <a:off x="36896" y="1919366"/>
        <a:ext cx="8155808" cy="682028"/>
      </dsp:txXfrm>
    </dsp:sp>
    <dsp:sp modelId="{A825A2F3-F241-4C0D-A94B-247273865B9A}">
      <dsp:nvSpPr>
        <dsp:cNvPr id="0" name=""/>
        <dsp:cNvSpPr/>
      </dsp:nvSpPr>
      <dsp:spPr>
        <a:xfrm>
          <a:off x="0" y="2693010"/>
          <a:ext cx="8229600" cy="755820"/>
        </a:xfrm>
        <a:prstGeom prst="roundRect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О малой родине и Отечестве, представлений о социокультурных ценностях нашего народа, об отечественных традициях и праздниках</a:t>
          </a:r>
          <a:endParaRPr lang="ru-RU" sz="1900" kern="1200" dirty="0"/>
        </a:p>
      </dsp:txBody>
      <dsp:txXfrm>
        <a:off x="36896" y="2729906"/>
        <a:ext cx="8155808" cy="682028"/>
      </dsp:txXfrm>
    </dsp:sp>
    <dsp:sp modelId="{3695D4DA-6AE1-4DA7-88FE-49ABACD22070}">
      <dsp:nvSpPr>
        <dsp:cNvPr id="0" name=""/>
        <dsp:cNvSpPr/>
      </dsp:nvSpPr>
      <dsp:spPr>
        <a:xfrm>
          <a:off x="0" y="3503550"/>
          <a:ext cx="822960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о планете Земля как общем доме людей, об особенностях ее природы, многообразии стран и народов мира</a:t>
          </a:r>
          <a:endParaRPr lang="ru-RU" sz="1900" kern="1200" dirty="0"/>
        </a:p>
      </dsp:txBody>
      <dsp:txXfrm>
        <a:off x="36896" y="3540446"/>
        <a:ext cx="8155808" cy="6820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7C84D3-6354-4DB3-8393-0F1C482443E5}">
      <dsp:nvSpPr>
        <dsp:cNvPr id="0" name=""/>
        <dsp:cNvSpPr/>
      </dsp:nvSpPr>
      <dsp:spPr>
        <a:xfrm rot="5400000">
          <a:off x="4713034" y="-1529550"/>
          <a:ext cx="1766186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Поддержать детское любопытство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Развивать интерес к совместному со взрослыми и самостоятельному познанию</a:t>
          </a:r>
          <a:endParaRPr lang="ru-RU" sz="2200" kern="1200" dirty="0"/>
        </a:p>
      </dsp:txBody>
      <dsp:txXfrm rot="-5400000">
        <a:off x="2962655" y="307047"/>
        <a:ext cx="5180726" cy="1593750"/>
      </dsp:txXfrm>
    </dsp:sp>
    <dsp:sp modelId="{D0C7E8F1-9AE1-4815-8228-8896DC84390F}">
      <dsp:nvSpPr>
        <dsp:cNvPr id="0" name=""/>
        <dsp:cNvSpPr/>
      </dsp:nvSpPr>
      <dsp:spPr>
        <a:xfrm>
          <a:off x="0" y="55"/>
          <a:ext cx="2962656" cy="2207732"/>
        </a:xfrm>
        <a:prstGeom prst="roundRect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Младший возраст</a:t>
          </a:r>
          <a:endParaRPr lang="ru-RU" sz="4300" kern="1200" dirty="0"/>
        </a:p>
      </dsp:txBody>
      <dsp:txXfrm>
        <a:off x="107773" y="107828"/>
        <a:ext cx="2747110" cy="1992186"/>
      </dsp:txXfrm>
    </dsp:sp>
    <dsp:sp modelId="{0B1772FA-E562-4D93-BE27-60B37D396E19}">
      <dsp:nvSpPr>
        <dsp:cNvPr id="0" name=""/>
        <dsp:cNvSpPr/>
      </dsp:nvSpPr>
      <dsp:spPr>
        <a:xfrm rot="5400000">
          <a:off x="4713034" y="788569"/>
          <a:ext cx="1766186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Развивать целенаправленное восприятие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Поощрять самостоятельное  обследование окружающих предметов</a:t>
          </a:r>
          <a:endParaRPr lang="ru-RU" sz="2200" kern="1200" dirty="0"/>
        </a:p>
      </dsp:txBody>
      <dsp:txXfrm rot="-5400000">
        <a:off x="2962655" y="2625166"/>
        <a:ext cx="5180726" cy="1593750"/>
      </dsp:txXfrm>
    </dsp:sp>
    <dsp:sp modelId="{D4C0149C-1E69-4209-A28C-BB0FC7798BE8}">
      <dsp:nvSpPr>
        <dsp:cNvPr id="0" name=""/>
        <dsp:cNvSpPr/>
      </dsp:nvSpPr>
      <dsp:spPr>
        <a:xfrm>
          <a:off x="0" y="2318174"/>
          <a:ext cx="2962656" cy="2207732"/>
        </a:xfrm>
        <a:prstGeom prst="roundRect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81915" rIns="163830" bIns="8191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Средний возраст</a:t>
          </a:r>
          <a:endParaRPr lang="ru-RU" sz="4300" kern="1200" dirty="0"/>
        </a:p>
      </dsp:txBody>
      <dsp:txXfrm>
        <a:off x="107773" y="2425947"/>
        <a:ext cx="2747110" cy="19921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63A66B-14D7-4E17-99CC-01009E66D8CF}">
      <dsp:nvSpPr>
        <dsp:cNvPr id="0" name=""/>
        <dsp:cNvSpPr/>
      </dsp:nvSpPr>
      <dsp:spPr>
        <a:xfrm rot="16200000">
          <a:off x="-279335" y="281930"/>
          <a:ext cx="4525963" cy="3962102"/>
        </a:xfrm>
        <a:prstGeom prst="flowChartManualOperation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/>
            <a:t>Младший возраст</a:t>
          </a:r>
          <a:endParaRPr lang="ru-RU" sz="2400" b="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Деятельность под руководством взрослого</a:t>
          </a:r>
          <a:endParaRPr lang="ru-RU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Пример поведения</a:t>
          </a:r>
          <a:endParaRPr lang="ru-RU" sz="2400" kern="1200" dirty="0"/>
        </a:p>
      </dsp:txBody>
      <dsp:txXfrm rot="5400000">
        <a:off x="2596" y="905192"/>
        <a:ext cx="3962102" cy="2715577"/>
      </dsp:txXfrm>
    </dsp:sp>
    <dsp:sp modelId="{D4B271A3-3EFE-4EB2-BA94-011F1A5F84B3}">
      <dsp:nvSpPr>
        <dsp:cNvPr id="0" name=""/>
        <dsp:cNvSpPr/>
      </dsp:nvSpPr>
      <dsp:spPr>
        <a:xfrm rot="16200000">
          <a:off x="3981448" y="281930"/>
          <a:ext cx="4525963" cy="3962102"/>
        </a:xfrm>
        <a:prstGeom prst="flowChartManualOperation">
          <a:avLst/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0" rIns="173137" bIns="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Средний возраст</a:t>
          </a:r>
          <a:endParaRPr lang="ru-RU" sz="27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/>
            <a:t>Сотрудничество со взрослыми в практических делах</a:t>
          </a:r>
          <a:endParaRPr lang="ru-RU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kern="1200" dirty="0" smtClean="0"/>
            <a:t>Активное стремление к познавательному , интеллектуальному общению</a:t>
          </a:r>
          <a:endParaRPr lang="ru-RU" sz="2100" kern="1200" dirty="0"/>
        </a:p>
      </dsp:txBody>
      <dsp:txXfrm rot="5400000">
        <a:off x="4263379" y="905192"/>
        <a:ext cx="3962102" cy="2715577"/>
      </dsp:txXfrm>
    </dsp:sp>
  </dsp:spTree>
</dsp:drawing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666CAF-36B2-44C7-9100-12972B3BCB39}" type="datetimeFigureOut">
              <a:rPr lang="ru-RU" smtClean="0"/>
              <a:t>17.11.2017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310FE-26B3-4685-8509-6370DE0204D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Calibri" pitchFamily="34" charset="0"/>
              <a:buNone/>
            </a:pPr>
            <a:fld id="{47158326-5748-4279-86A5-CC432E2829A2}" type="slidenum">
              <a:rPr lang="en-GB" smtClean="0">
                <a:latin typeface="Calibri" pitchFamily="34" charset="0"/>
              </a:rPr>
              <a:pPr>
                <a:buFont typeface="Calibri" pitchFamily="34" charset="0"/>
                <a:buNone/>
              </a:pPr>
              <a:t>7</a:t>
            </a:fld>
            <a:endParaRPr lang="en-GB" smtClean="0">
              <a:latin typeface="Calibri" pitchFamily="34" charset="0"/>
            </a:endParaRPr>
          </a:p>
        </p:txBody>
      </p:sp>
      <p:sp>
        <p:nvSpPr>
          <p:cNvPr id="41987" name="Text Box 1"/>
          <p:cNvSpPr txBox="1">
            <a:spLocks noChangeArrowheads="1"/>
          </p:cNvSpPr>
          <p:nvPr/>
        </p:nvSpPr>
        <p:spPr bwMode="auto">
          <a:xfrm>
            <a:off x="935900" y="685329"/>
            <a:ext cx="4989361" cy="34295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6548" tIns="43274" rIns="86548" bIns="43274" anchor="ctr"/>
          <a:lstStyle/>
          <a:p>
            <a:endParaRPr lang="ru-RU">
              <a:latin typeface="Arial" pitchFamily="34" charset="0"/>
            </a:endParaRPr>
          </a:p>
        </p:txBody>
      </p:sp>
      <p:sp>
        <p:nvSpPr>
          <p:cNvPr id="41988" name="Rectangle 2"/>
          <p:cNvSpPr>
            <a:spLocks noChangeArrowheads="1"/>
          </p:cNvSpPr>
          <p:nvPr>
            <p:ph type="body"/>
          </p:nvPr>
        </p:nvSpPr>
        <p:spPr>
          <a:xfrm>
            <a:off x="686116" y="4343798"/>
            <a:ext cx="5485768" cy="4116322"/>
          </a:xfrm>
          <a:noFill/>
          <a:ln/>
        </p:spPr>
        <p:txBody>
          <a:bodyPr wrap="none" anchor="ctr"/>
          <a:lstStyle/>
          <a:p>
            <a:pPr eaLnBrk="1" hangingPunct="1"/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Calibri" pitchFamily="34" charset="0"/>
              <a:buNone/>
            </a:pPr>
            <a:fld id="{EF8ADCE0-9703-4529-9476-505334C6855E}" type="slidenum">
              <a:rPr lang="en-GB" smtClean="0">
                <a:latin typeface="Calibri" pitchFamily="34" charset="0"/>
              </a:rPr>
              <a:pPr>
                <a:buFont typeface="Calibri" pitchFamily="34" charset="0"/>
                <a:buNone/>
              </a:pPr>
              <a:t>12</a:t>
            </a:fld>
            <a:endParaRPr lang="en-GB" smtClean="0">
              <a:latin typeface="Calibri" pitchFamily="34" charset="0"/>
            </a:endParaRPr>
          </a:p>
        </p:txBody>
      </p:sp>
      <p:sp>
        <p:nvSpPr>
          <p:cNvPr id="46083" name="Text Box 1"/>
          <p:cNvSpPr txBox="1">
            <a:spLocks noChangeArrowheads="1"/>
          </p:cNvSpPr>
          <p:nvPr/>
        </p:nvSpPr>
        <p:spPr bwMode="auto">
          <a:xfrm>
            <a:off x="935900" y="685329"/>
            <a:ext cx="4989361" cy="34295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6548" tIns="43274" rIns="86548" bIns="43274" anchor="ctr"/>
          <a:lstStyle/>
          <a:p>
            <a:endParaRPr lang="ru-RU">
              <a:latin typeface="Arial" pitchFamily="34" charset="0"/>
            </a:endParaRPr>
          </a:p>
        </p:txBody>
      </p:sp>
      <p:sp>
        <p:nvSpPr>
          <p:cNvPr id="46084" name="Rectangle 2"/>
          <p:cNvSpPr>
            <a:spLocks noChangeArrowheads="1"/>
          </p:cNvSpPr>
          <p:nvPr>
            <p:ph type="body"/>
          </p:nvPr>
        </p:nvSpPr>
        <p:spPr>
          <a:xfrm>
            <a:off x="686116" y="4343798"/>
            <a:ext cx="5485768" cy="4116322"/>
          </a:xfrm>
          <a:noFill/>
          <a:ln/>
        </p:spPr>
        <p:txBody>
          <a:bodyPr wrap="none" anchor="ctr"/>
          <a:lstStyle/>
          <a:p>
            <a:pPr eaLnBrk="1" hangingPunct="1"/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Calibri" pitchFamily="34" charset="0"/>
              <a:buNone/>
            </a:pPr>
            <a:fld id="{7008D417-23F9-49D4-B50C-DF34B11C6ACB}" type="slidenum">
              <a:rPr lang="en-GB" smtClean="0">
                <a:latin typeface="Calibri" pitchFamily="34" charset="0"/>
              </a:rPr>
              <a:pPr>
                <a:buFont typeface="Calibri" pitchFamily="34" charset="0"/>
                <a:buNone/>
              </a:pPr>
              <a:t>27</a:t>
            </a:fld>
            <a:endParaRPr lang="en-GB" smtClean="0">
              <a:latin typeface="Calibri" pitchFamily="34" charset="0"/>
            </a:endParaRPr>
          </a:p>
        </p:txBody>
      </p:sp>
      <p:sp>
        <p:nvSpPr>
          <p:cNvPr id="52227" name="Text Box 1"/>
          <p:cNvSpPr txBox="1">
            <a:spLocks noChangeArrowheads="1"/>
          </p:cNvSpPr>
          <p:nvPr/>
        </p:nvSpPr>
        <p:spPr bwMode="auto">
          <a:xfrm>
            <a:off x="935900" y="685329"/>
            <a:ext cx="4989361" cy="34295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6548" tIns="43274" rIns="86548" bIns="43274" anchor="ctr"/>
          <a:lstStyle/>
          <a:p>
            <a:endParaRPr lang="ru-RU">
              <a:latin typeface="Arial" pitchFamily="34" charset="0"/>
            </a:endParaRPr>
          </a:p>
        </p:txBody>
      </p:sp>
      <p:sp>
        <p:nvSpPr>
          <p:cNvPr id="52228" name="Rectangle 2"/>
          <p:cNvSpPr>
            <a:spLocks noChangeArrowheads="1"/>
          </p:cNvSpPr>
          <p:nvPr>
            <p:ph type="body"/>
          </p:nvPr>
        </p:nvSpPr>
        <p:spPr>
          <a:xfrm>
            <a:off x="686116" y="4343798"/>
            <a:ext cx="5485768" cy="4116322"/>
          </a:xfrm>
          <a:noFill/>
          <a:ln/>
        </p:spPr>
        <p:txBody>
          <a:bodyPr wrap="none" anchor="ctr"/>
          <a:lstStyle/>
          <a:p>
            <a:pPr eaLnBrk="1" hangingPunct="1"/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3036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9468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3354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2000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3983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746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2607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8833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6302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9920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8138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87A0B-57BE-4921-92EF-44FC401906A4}" type="datetimeFigureOut">
              <a:rPr lang="ru-RU" smtClean="0"/>
              <a:pPr/>
              <a:t>17.11.2017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7DBA3-2E4F-434D-8FF2-4966E21699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3891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chudocad.umi.ru/go-out.php?url=https%3A%2F%2Fwww.youtube.com%2Fwatch%3Fv%3Dn930KOpff8M%26feature%3Dyoutu.be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s://cloud.mail.ru/public/5DxC/RWrj2Mx7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hudocad.umi.ru/go-out.php?url=https%3A%2F%2Fwww.youtube.com%2Fwatch%3Fv%3D5NJi_YQnTiY%26feature%3Dyoutu.be" TargetMode="External"/><Relationship Id="rId2" Type="http://schemas.openxmlformats.org/officeDocument/2006/relationships/hyperlink" Target="http://chudocad.umi.ru/material_no_-_tehnicheskoe_obespechenie_i_osnawennost_obrazovatel_nogo_process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hudocad.umi.ru/virtual_naya_vystavka_2016-2017/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s://cloud.mail.ru/public/1uGQ/fhnwFpYBZ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2013@mail.ru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hudocad.umi.ru/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642910" y="1571612"/>
            <a:ext cx="7848872" cy="864096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Bookman Old Style" pitchFamily="18" charset="0"/>
                <a:cs typeface="Times New Roman" panose="02020603050405020304" pitchFamily="18" charset="0"/>
              </a:rPr>
              <a:t>Работа республиканской </a:t>
            </a:r>
            <a:r>
              <a:rPr lang="ru-RU" sz="2200" b="1" dirty="0" err="1" smtClean="0">
                <a:latin typeface="Bookman Old Style" pitchFamily="18" charset="0"/>
                <a:cs typeface="Times New Roman" panose="02020603050405020304" pitchFamily="18" charset="0"/>
              </a:rPr>
              <a:t>стажировочной</a:t>
            </a:r>
            <a:r>
              <a:rPr lang="ru-RU" sz="2200" b="1" dirty="0" smtClean="0">
                <a:latin typeface="Bookman Old Style" pitchFamily="18" charset="0"/>
                <a:cs typeface="Times New Roman" panose="02020603050405020304" pitchFamily="18" charset="0"/>
              </a:rPr>
              <a:t> площадки</a:t>
            </a:r>
            <a:r>
              <a:rPr lang="ru-RU" sz="2200" b="1" dirty="0" smtClean="0">
                <a:latin typeface="Bookman Old Style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 smtClean="0">
                <a:latin typeface="Bookman Old Style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latin typeface="Georgia" pitchFamily="18" charset="0"/>
              </a:rPr>
              <a:t>Тема: </a:t>
            </a:r>
            <a:r>
              <a:rPr lang="ru-RU" sz="2200" dirty="0" smtClean="0">
                <a:latin typeface="Georgia" pitchFamily="18" charset="0"/>
              </a:rPr>
              <a:t>«</a:t>
            </a:r>
            <a:r>
              <a:rPr lang="ru-RU" sz="2200" dirty="0" err="1" smtClean="0">
                <a:latin typeface="Georgia" pitchFamily="18" charset="0"/>
              </a:rPr>
              <a:t>Управленческо</a:t>
            </a:r>
            <a:r>
              <a:rPr lang="ru-RU" sz="2200" dirty="0" smtClean="0">
                <a:latin typeface="Georgia" pitchFamily="18" charset="0"/>
              </a:rPr>
              <a:t> – методические аспекты интеллектуально – познавательного развития детей в условиях введения Государственного образовательного стандарта дошкольного образования </a:t>
            </a:r>
            <a:br>
              <a:rPr lang="ru-RU" sz="2200" dirty="0" smtClean="0">
                <a:latin typeface="Georgia" pitchFamily="18" charset="0"/>
              </a:rPr>
            </a:br>
            <a:r>
              <a:rPr lang="ru-RU" sz="2200" dirty="0" smtClean="0">
                <a:latin typeface="Georgia" pitchFamily="18" charset="0"/>
              </a:rPr>
              <a:t>Донецкой Народной Республики»</a:t>
            </a:r>
            <a:r>
              <a:rPr lang="ru-RU" sz="4000" b="1" dirty="0">
                <a:latin typeface="Bookman Old Style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latin typeface="Bookman Old Style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Bookman Old Style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1472" y="5000636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Georgia" pitchFamily="18" charset="0"/>
              </a:rPr>
              <a:t>Подготовил:  </a:t>
            </a:r>
          </a:p>
          <a:p>
            <a:r>
              <a:rPr lang="ru-RU" b="1" dirty="0" smtClean="0">
                <a:latin typeface="Georgia" pitchFamily="18" charset="0"/>
              </a:rPr>
              <a:t>старший воспитатель</a:t>
            </a:r>
            <a:r>
              <a:rPr lang="ru-RU" b="1" dirty="0">
                <a:latin typeface="Georgia" pitchFamily="18" charset="0"/>
              </a:rPr>
              <a:t> </a:t>
            </a:r>
            <a:r>
              <a:rPr lang="ru-RU" b="1" dirty="0" smtClean="0">
                <a:latin typeface="Georgia" pitchFamily="18" charset="0"/>
              </a:rPr>
              <a:t>ДОУ № 7 </a:t>
            </a:r>
            <a:endParaRPr lang="ru-RU" b="1" dirty="0">
              <a:latin typeface="Georgia" pitchFamily="18" charset="0"/>
            </a:endParaRPr>
          </a:p>
          <a:p>
            <a:r>
              <a:rPr lang="ru-RU" b="1" dirty="0">
                <a:latin typeface="Georgia" pitchFamily="18" charset="0"/>
              </a:rPr>
              <a:t> </a:t>
            </a:r>
            <a:r>
              <a:rPr lang="ru-RU" b="1" dirty="0" smtClean="0">
                <a:latin typeface="Georgia" pitchFamily="18" charset="0"/>
              </a:rPr>
              <a:t>Вдовиченко Елена Валентиновна</a:t>
            </a:r>
            <a:endParaRPr lang="ru-RU" b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916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28596" y="394692"/>
            <a:ext cx="842968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Информационная часть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Статус площадки -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стажировочная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Образовательная организация, участвующая 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работе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стажировочной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площадки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-  ДОШКОЛЬНОЕ ОБРАЗОВАТЕЛЬНОЕ УЧРЕЖДЕНИЕ № 7 «ЧУДО – САД» г. ХАРЦЫЗСКА ДОНЕЦКОЙ НАРОДНОЙ РЕСПУБЛИКИ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Сведения о руководителе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Савчук Нелли Георгиевна, заведующий Дошкольным образовательным учреждением  № 7 «Чудо - сад» г. Харцызска Донецкой Народной Республики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Сведения об инициаторах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стажировочной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площадки 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– Вдовиченко Елена Валентиновна, старший воспитатель Дошкольного образовательного учреждения  № 7 «Чудо - сад» г. Харцызска Донецкой Народной Республики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Тьютор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Губанова Наталья Васильевна, Донецкий республиканский институт дополнительного педагогического образования, заведующий отделом дошкольного образования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indent="457200" algn="just"/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indent="457200" algn="just"/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Сроки работы 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стажировочной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 площадки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- январь 2016 - декабрь 2017.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cs typeface="Arial" pitchFamily="34" charset="0"/>
              </a:rPr>
              <a:t> </a:t>
            </a:r>
          </a:p>
          <a:p>
            <a:pPr indent="457200" algn="just"/>
            <a:endParaRPr lang="ru-RU" sz="1400" b="1" dirty="0" smtClean="0">
              <a:latin typeface="Georgia" pitchFamily="18" charset="0"/>
            </a:endParaRPr>
          </a:p>
          <a:p>
            <a:pPr indent="457200" algn="just"/>
            <a:r>
              <a:rPr lang="ru-RU" sz="1400" b="1" dirty="0" smtClean="0">
                <a:latin typeface="Georgia" pitchFamily="18" charset="0"/>
              </a:rPr>
              <a:t>Участники </a:t>
            </a:r>
            <a:r>
              <a:rPr lang="ru-RU" sz="1400" b="1" dirty="0" smtClean="0">
                <a:latin typeface="Georgia" pitchFamily="18" charset="0"/>
              </a:rPr>
              <a:t>работы </a:t>
            </a:r>
            <a:r>
              <a:rPr lang="ru-RU" sz="1400" b="1" dirty="0" err="1" smtClean="0">
                <a:latin typeface="Georgia" pitchFamily="18" charset="0"/>
              </a:rPr>
              <a:t>стажировочной</a:t>
            </a:r>
            <a:r>
              <a:rPr lang="ru-RU" sz="1400" b="1" dirty="0" smtClean="0">
                <a:latin typeface="Georgia" pitchFamily="18" charset="0"/>
              </a:rPr>
              <a:t> площадки</a:t>
            </a:r>
            <a:endParaRPr lang="ru-RU" sz="1400" dirty="0" smtClean="0">
              <a:latin typeface="Georgia" pitchFamily="18" charset="0"/>
            </a:endParaRPr>
          </a:p>
          <a:p>
            <a:pPr indent="457200" algn="just"/>
            <a:r>
              <a:rPr lang="ru-RU" sz="1400" dirty="0" smtClean="0">
                <a:latin typeface="Georgia" pitchFamily="18" charset="0"/>
              </a:rPr>
              <a:t>В</a:t>
            </a:r>
            <a:r>
              <a:rPr lang="ru-RU" sz="1400" dirty="0" smtClean="0">
                <a:latin typeface="Georgia" pitchFamily="18" charset="0"/>
              </a:rPr>
              <a:t> </a:t>
            </a:r>
            <a:r>
              <a:rPr lang="ru-RU" sz="1400" i="1" dirty="0" smtClean="0">
                <a:latin typeface="Georgia" pitchFamily="18" charset="0"/>
              </a:rPr>
              <a:t>работе </a:t>
            </a:r>
            <a:r>
              <a:rPr lang="ru-RU" sz="1400" i="1" dirty="0" err="1" smtClean="0">
                <a:latin typeface="Georgia" pitchFamily="18" charset="0"/>
              </a:rPr>
              <a:t>стажировочной</a:t>
            </a:r>
            <a:r>
              <a:rPr lang="ru-RU" sz="1400" i="1" dirty="0" smtClean="0">
                <a:latin typeface="Georgia" pitchFamily="18" charset="0"/>
              </a:rPr>
              <a:t> площадки принимают участие</a:t>
            </a:r>
            <a:r>
              <a:rPr lang="ru-RU" sz="1400" dirty="0" smtClean="0">
                <a:latin typeface="Georgia" pitchFamily="18" charset="0"/>
              </a:rPr>
              <a:t>: </a:t>
            </a:r>
            <a:r>
              <a:rPr lang="ru-RU" sz="1400" i="1" dirty="0" smtClean="0">
                <a:latin typeface="Georgia" pitchFamily="18" charset="0"/>
              </a:rPr>
              <a:t>воспитанники - 248; педагоги ДОУ – 16; заведующий ДОУ - 1; старший воспитатель - 1; социальный педагог - 1; педагог – психолог – 1; учитель – дефектолог - 1, учитель – логопед - 1; музыкальный руководитель - 1; инструктор физкультуры </a:t>
            </a:r>
            <a:r>
              <a:rPr lang="ru-RU" sz="1400" i="1" dirty="0" smtClean="0">
                <a:latin typeface="Georgia" pitchFamily="18" charset="0"/>
              </a:rPr>
              <a:t>– 1</a:t>
            </a:r>
          </a:p>
          <a:p>
            <a:pPr lvl="0" indent="457200" algn="just"/>
            <a:endParaRPr lang="ru-RU" sz="1400" b="1" dirty="0" smtClean="0">
              <a:latin typeface="Georgia" pitchFamily="18" charset="0"/>
            </a:endParaRPr>
          </a:p>
          <a:p>
            <a:pPr lvl="0" indent="457200" algn="just"/>
            <a:r>
              <a:rPr lang="ru-RU" sz="1400" b="1" dirty="0" smtClean="0">
                <a:latin typeface="Georgia" pitchFamily="18" charset="0"/>
              </a:rPr>
              <a:t>Кто </a:t>
            </a:r>
            <a:r>
              <a:rPr lang="ru-RU" sz="1400" b="1" dirty="0" smtClean="0">
                <a:latin typeface="Georgia" pitchFamily="18" charset="0"/>
              </a:rPr>
              <a:t>помогает осуществлению работы </a:t>
            </a:r>
            <a:r>
              <a:rPr lang="ru-RU" sz="1400" b="1" dirty="0" err="1" smtClean="0">
                <a:latin typeface="Georgia" pitchFamily="18" charset="0"/>
              </a:rPr>
              <a:t>стажировочной</a:t>
            </a:r>
            <a:r>
              <a:rPr lang="ru-RU" sz="1400" b="1" dirty="0" smtClean="0">
                <a:latin typeface="Georgia" pitchFamily="18" charset="0"/>
              </a:rPr>
              <a:t> площадки? </a:t>
            </a:r>
          </a:p>
          <a:p>
            <a:pPr indent="457200" algn="just"/>
            <a:r>
              <a:rPr lang="ru-RU" sz="1400" i="1" dirty="0" smtClean="0">
                <a:latin typeface="Georgia" pitchFamily="18" charset="0"/>
              </a:rPr>
              <a:t>Отдел дошкольного образования ДОНРИДПО, методический кабинет Управления образования администрации города  Харцызска, педагоги ДОУ № 7.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452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28596" y="394692"/>
            <a:ext cx="771530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buClrTx/>
              <a:buSzTx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Цель работы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стажировочной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 площадки: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lvl="0" indent="457200" algn="just"/>
            <a:r>
              <a:rPr lang="ru-RU" sz="1600" i="1" dirty="0" smtClean="0">
                <a:latin typeface="Georgia" pitchFamily="18" charset="0"/>
              </a:rPr>
              <a:t>Повышение качества  образовательного процесса в интеллектуально-познавательном развитии  детей дошкольного возраста в соответствии с требованиями закона «Об образовании» ДНР (постановление Народного Совета Донецкой Народной Республики № 1-23311-НС от 19.06.2015), Государственного образовательного стандарта дошкольного образования Донецкой Народной Республики на 2015-2017гг. (приказ МОН ДНР № 326 от 17.07.2015</a:t>
            </a:r>
            <a:r>
              <a:rPr lang="ru-RU" sz="1600" i="1" dirty="0" smtClean="0">
                <a:latin typeface="Georgia" pitchFamily="18" charset="0"/>
              </a:rPr>
              <a:t>)</a:t>
            </a:r>
            <a:endParaRPr lang="ru-RU" sz="1600" b="1" dirty="0" smtClean="0">
              <a:latin typeface="Georgia" pitchFamily="18" charset="0"/>
            </a:endParaRPr>
          </a:p>
          <a:p>
            <a:pPr lvl="0" indent="457200" algn="just"/>
            <a:r>
              <a:rPr lang="ru-RU" sz="1600" b="1" dirty="0" smtClean="0">
                <a:latin typeface="Georgia" pitchFamily="18" charset="0"/>
              </a:rPr>
              <a:t>Задачи:</a:t>
            </a:r>
            <a:endParaRPr lang="ru-RU" sz="1600" b="1" dirty="0" smtClean="0">
              <a:latin typeface="Georgia" pitchFamily="18" charset="0"/>
            </a:endParaRPr>
          </a:p>
          <a:p>
            <a:pPr indent="457200" algn="just"/>
            <a:r>
              <a:rPr lang="ru-RU" sz="1600" i="1" dirty="0" smtClean="0">
                <a:latin typeface="Georgia" pitchFamily="18" charset="0"/>
              </a:rPr>
              <a:t>Координация действий организаций, осуществляющих образовательную деятельность, в обеспечении качества содержания образования в соответствии с Типовой образовательной программой дошкольного образования «От рождения до школы» (образовательная область «Познавательное развитие»)</a:t>
            </a:r>
            <a:r>
              <a:rPr lang="ru-RU" sz="1600" i="1" dirty="0" smtClean="0">
                <a:latin typeface="Georgia" pitchFamily="18" charset="0"/>
              </a:rPr>
              <a:t>;</a:t>
            </a:r>
          </a:p>
          <a:p>
            <a:pPr indent="457200" algn="just"/>
            <a:r>
              <a:rPr lang="ru-RU" sz="1600" i="1" dirty="0" smtClean="0">
                <a:latin typeface="Georgia" pitchFamily="18" charset="0"/>
              </a:rPr>
              <a:t>Повышение </a:t>
            </a:r>
            <a:r>
              <a:rPr lang="ru-RU" sz="1600" i="1" dirty="0" smtClean="0">
                <a:latin typeface="Georgia" pitchFamily="18" charset="0"/>
              </a:rPr>
              <a:t>профессиональной компетенции и методического мастерства членов </a:t>
            </a:r>
            <a:r>
              <a:rPr lang="ru-RU" sz="1600" i="1" dirty="0" err="1" smtClean="0">
                <a:latin typeface="Georgia" pitchFamily="18" charset="0"/>
              </a:rPr>
              <a:t>стажировочной</a:t>
            </a:r>
            <a:r>
              <a:rPr lang="ru-RU" sz="1600" i="1" dirty="0" smtClean="0">
                <a:latin typeface="Georgia" pitchFamily="18" charset="0"/>
              </a:rPr>
              <a:t> площадки;</a:t>
            </a:r>
          </a:p>
          <a:p>
            <a:pPr lvl="0" indent="457200" algn="just"/>
            <a:r>
              <a:rPr lang="ru-RU" sz="1600" i="1" dirty="0" smtClean="0">
                <a:latin typeface="Georgia" pitchFamily="18" charset="0"/>
              </a:rPr>
              <a:t>Методическое </a:t>
            </a:r>
            <a:r>
              <a:rPr lang="ru-RU" sz="1600" i="1" dirty="0" smtClean="0">
                <a:latin typeface="Georgia" pitchFamily="18" charset="0"/>
              </a:rPr>
              <a:t>сопровождение участия педагогических работников в разработке авторских программ по интеллектуально-познавательному  развитию детей и осуществлении образовательной деятельности с применением интерактивных и инновационных </a:t>
            </a:r>
            <a:r>
              <a:rPr lang="ru-RU" sz="1600" i="1" dirty="0" smtClean="0">
                <a:latin typeface="Georgia" pitchFamily="18" charset="0"/>
              </a:rPr>
              <a:t>технологий</a:t>
            </a:r>
            <a:r>
              <a:rPr lang="ru-RU" sz="1600" i="1" dirty="0" smtClean="0">
                <a:latin typeface="Georgia" pitchFamily="18" charset="0"/>
              </a:rPr>
              <a:t>.</a:t>
            </a:r>
            <a:endParaRPr lang="ru-RU" sz="1600" dirty="0" smtClean="0">
              <a:latin typeface="Georgia" pitchFamily="18" charset="0"/>
            </a:endParaRPr>
          </a:p>
          <a:p>
            <a:pPr indent="457200" algn="just"/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70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Georgia" pitchFamily="18" charset="0"/>
              </a:rPr>
              <a:t>Формы работы </a:t>
            </a:r>
            <a:r>
              <a:rPr lang="ru-RU" sz="2800" dirty="0" err="1" smtClean="0">
                <a:latin typeface="Georgia" pitchFamily="18" charset="0"/>
              </a:rPr>
              <a:t>стажировочной</a:t>
            </a:r>
            <a:r>
              <a:rPr lang="ru-RU" sz="2800" dirty="0" smtClean="0">
                <a:latin typeface="Georgia" pitchFamily="18" charset="0"/>
              </a:rPr>
              <a:t> </a:t>
            </a:r>
            <a:r>
              <a:rPr lang="ru-RU" sz="2800" dirty="0" smtClean="0">
                <a:latin typeface="Georgia" pitchFamily="18" charset="0"/>
              </a:rPr>
              <a:t>площадки</a:t>
            </a:r>
            <a:endParaRPr lang="ru-RU" sz="2800" b="1" i="1" dirty="0">
              <a:latin typeface="Georgia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41205411"/>
              </p:ext>
            </p:extLst>
          </p:nvPr>
        </p:nvGraphicFramePr>
        <p:xfrm>
          <a:off x="642910" y="1071546"/>
          <a:ext cx="648072" cy="45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</a:tblGrid>
              <a:tr h="450059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республиканские </a:t>
                      </a:r>
                      <a:r>
                        <a:rPr lang="ru-RU" sz="1800" b="1" i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вебинары</a:t>
                      </a:r>
                      <a:endParaRPr lang="ru-RU" dirty="0"/>
                    </a:p>
                  </a:txBody>
                  <a:tcPr vert="vert27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64889800"/>
              </p:ext>
            </p:extLst>
          </p:nvPr>
        </p:nvGraphicFramePr>
        <p:xfrm>
          <a:off x="1571604" y="1071546"/>
          <a:ext cx="648072" cy="45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</a:tblGrid>
              <a:tr h="450059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научно-практические конференции и форумы</a:t>
                      </a:r>
                      <a:endParaRPr lang="ru-RU" dirty="0"/>
                    </a:p>
                  </a:txBody>
                  <a:tcPr vert="vert270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8969377"/>
              </p:ext>
            </p:extLst>
          </p:nvPr>
        </p:nvGraphicFramePr>
        <p:xfrm>
          <a:off x="2428860" y="1071546"/>
          <a:ext cx="648072" cy="45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</a:tblGrid>
              <a:tr h="450059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презентации опыта работы ДОУ на курсах и площадках при ГОУ ДПО «ДОНРИДПО»</a:t>
                      </a:r>
                      <a:endParaRPr lang="ru-RU" dirty="0"/>
                    </a:p>
                  </a:txBody>
                  <a:tcPr vert="vert270"/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3551368"/>
              </p:ext>
            </p:extLst>
          </p:nvPr>
        </p:nvGraphicFramePr>
        <p:xfrm>
          <a:off x="3286116" y="1071546"/>
          <a:ext cx="3214710" cy="4214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4710"/>
              </a:tblGrid>
              <a:tr h="4214842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заседания городской методической комиссии по внедрению в учебно-воспитательный процесс ДОУ г. Харцызска Республиканского Государственного стандарта дошкольного образования и типовой образовательной программы дошкольного образования «От рождения до школы» (образовательная область «Познавательное развитие»)</a:t>
                      </a:r>
                      <a:endParaRPr lang="ru-RU" dirty="0"/>
                    </a:p>
                  </a:txBody>
                  <a:tcPr vert="vert270"/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5224605"/>
              </p:ext>
            </p:extLst>
          </p:nvPr>
        </p:nvGraphicFramePr>
        <p:xfrm>
          <a:off x="6643702" y="1071546"/>
          <a:ext cx="1285884" cy="2714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5884"/>
              </a:tblGrid>
              <a:tr h="271464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Республиканская авторская мастерская по патриотическому воспитанию</a:t>
                      </a:r>
                      <a:endParaRPr lang="ru-RU" dirty="0"/>
                    </a:p>
                  </a:txBody>
                  <a:tcPr vert="vert270"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5224605"/>
              </p:ext>
            </p:extLst>
          </p:nvPr>
        </p:nvGraphicFramePr>
        <p:xfrm>
          <a:off x="8072462" y="1071546"/>
          <a:ext cx="642942" cy="2714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"/>
              </a:tblGrid>
              <a:tr h="271464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управленческие гостиные</a:t>
                      </a:r>
                      <a:endParaRPr lang="ru-RU" dirty="0"/>
                    </a:p>
                  </a:txBody>
                  <a:tcPr vert="vert27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075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4071966"/>
          </a:xfrm>
        </p:spPr>
        <p:txBody>
          <a:bodyPr>
            <a:normAutofit/>
          </a:bodyPr>
          <a:lstStyle/>
          <a:p>
            <a:pPr algn="l"/>
            <a:r>
              <a:rPr lang="ru-RU" sz="2800" b="1" i="1" dirty="0" smtClean="0">
                <a:latin typeface="Georgia" pitchFamily="18" charset="0"/>
              </a:rPr>
              <a:t>При проведении мероприятий </a:t>
            </a:r>
            <a:r>
              <a:rPr lang="ru-RU" sz="2800" b="1" i="1" dirty="0" err="1" smtClean="0">
                <a:latin typeface="Georgia" pitchFamily="18" charset="0"/>
              </a:rPr>
              <a:t>стажировочной</a:t>
            </a:r>
            <a:r>
              <a:rPr lang="ru-RU" sz="2800" b="1" i="1" dirty="0" smtClean="0">
                <a:latin typeface="Georgia" pitchFamily="18" charset="0"/>
              </a:rPr>
              <a:t> площадки были задействованы: </a:t>
            </a:r>
            <a:r>
              <a:rPr lang="ru-RU" sz="2800" i="1" dirty="0" smtClean="0">
                <a:latin typeface="Georgia" pitchFamily="18" charset="0"/>
              </a:rPr>
              <a:t/>
            </a:r>
            <a:br>
              <a:rPr lang="ru-RU" sz="2800" i="1" dirty="0" smtClean="0">
                <a:latin typeface="Georgia" pitchFamily="18" charset="0"/>
              </a:rPr>
            </a:br>
            <a:r>
              <a:rPr lang="ru-RU" sz="2800" i="1" dirty="0" smtClean="0">
                <a:latin typeface="Georgia" pitchFamily="18" charset="0"/>
              </a:rPr>
              <a:t>развивающая </a:t>
            </a:r>
            <a:r>
              <a:rPr lang="ru-RU" sz="2800" i="1" dirty="0" smtClean="0">
                <a:latin typeface="Georgia" pitchFamily="18" charset="0"/>
              </a:rPr>
              <a:t>предметно – пространственная среда здания и помещений дошкольного образовательного учреждения, групповых </a:t>
            </a:r>
            <a:r>
              <a:rPr lang="ru-RU" sz="2800" i="1" dirty="0" smtClean="0">
                <a:latin typeface="Georgia" pitchFamily="18" charset="0"/>
              </a:rPr>
              <a:t>комнат, </a:t>
            </a:r>
            <a:br>
              <a:rPr lang="ru-RU" sz="2800" i="1" dirty="0" smtClean="0">
                <a:latin typeface="Georgia" pitchFamily="18" charset="0"/>
              </a:rPr>
            </a:br>
            <a:r>
              <a:rPr lang="ru-RU" sz="2800" i="1" dirty="0" smtClean="0">
                <a:latin typeface="Georgia" pitchFamily="18" charset="0"/>
              </a:rPr>
              <a:t>музыкального </a:t>
            </a:r>
            <a:r>
              <a:rPr lang="ru-RU" sz="2800" i="1" dirty="0" smtClean="0">
                <a:latin typeface="Georgia" pitchFamily="18" charset="0"/>
              </a:rPr>
              <a:t>зала, </a:t>
            </a:r>
            <a:r>
              <a:rPr lang="ru-RU" sz="2800" i="1" dirty="0" smtClean="0">
                <a:latin typeface="Georgia" pitchFamily="18" charset="0"/>
              </a:rPr>
              <a:t/>
            </a:r>
            <a:br>
              <a:rPr lang="ru-RU" sz="2800" i="1" dirty="0" smtClean="0">
                <a:latin typeface="Georgia" pitchFamily="18" charset="0"/>
              </a:rPr>
            </a:br>
            <a:r>
              <a:rPr lang="ru-RU" sz="2800" i="1" dirty="0" smtClean="0">
                <a:latin typeface="Georgia" pitchFamily="18" charset="0"/>
              </a:rPr>
              <a:t>игровых </a:t>
            </a:r>
            <a:r>
              <a:rPr lang="ru-RU" sz="2800" i="1" dirty="0" smtClean="0">
                <a:latin typeface="Georgia" pitchFamily="18" charset="0"/>
              </a:rPr>
              <a:t>участков</a:t>
            </a:r>
            <a:endParaRPr lang="ru-RU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603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Прямоугольник 7"/>
          <p:cNvSpPr>
            <a:spLocks noChangeArrowheads="1"/>
          </p:cNvSpPr>
          <p:nvPr/>
        </p:nvSpPr>
        <p:spPr bwMode="auto">
          <a:xfrm>
            <a:off x="285750" y="285728"/>
            <a:ext cx="8858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 dirty="0">
                <a:latin typeface="Georgia" pitchFamily="18" charset="0"/>
              </a:rPr>
              <a:t>Мы играем, подрастаем и науки постигаем</a:t>
            </a:r>
          </a:p>
          <a:p>
            <a:pPr algn="ctr"/>
            <a:endParaRPr lang="ru-RU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9701" name="Рисунок 7" descr="IMG_17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714752"/>
            <a:ext cx="3904121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Рисунок 8" descr="IMG_204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714356"/>
            <a:ext cx="3929090" cy="2946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Рисунок 9" descr="IMG_206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714356"/>
            <a:ext cx="3833814" cy="2874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Рисунок 10" descr="IMG_225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3714752"/>
            <a:ext cx="380945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1"/>
          <p:cNvSpPr>
            <a:spLocks noChangeArrowheads="1"/>
          </p:cNvSpPr>
          <p:nvPr/>
        </p:nvSpPr>
        <p:spPr bwMode="auto">
          <a:xfrm>
            <a:off x="457200" y="476250"/>
            <a:ext cx="8229600" cy="43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buClr>
                <a:srgbClr val="33CCCC"/>
              </a:buClr>
              <a:buFont typeface="Bookman Old Style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i="1" dirty="0">
                <a:latin typeface="Georgia" pitchFamily="18" charset="0"/>
              </a:rPr>
              <a:t>Методический кабинет</a:t>
            </a:r>
            <a:endParaRPr lang="en-GB" sz="3200" b="1" i="1" dirty="0">
              <a:latin typeface="Georgia" pitchFamily="18" charset="0"/>
            </a:endParaRP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357188" y="5000625"/>
            <a:ext cx="8501062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solidFill>
                  <a:srgbClr val="000000"/>
                </a:solidFill>
                <a:latin typeface="Georgia" pitchFamily="18" charset="0"/>
              </a:rPr>
              <a:t>Педагогический кабинет оснащен</a:t>
            </a:r>
          </a:p>
          <a:p>
            <a:pPr algn="ctr"/>
            <a:r>
              <a:rPr lang="ru-RU" b="1" i="1">
                <a:solidFill>
                  <a:srgbClr val="000000"/>
                </a:solidFill>
                <a:latin typeface="Georgia" pitchFamily="18" charset="0"/>
              </a:rPr>
              <a:t>методической   литературой, памятками и консультациями для родителей и воспитателей,, методическими разработками по направлениям образовательной деятельности,  наглядным и  дидактическим материал, литературой для детей.</a:t>
            </a:r>
          </a:p>
        </p:txBody>
      </p:sp>
      <p:pic>
        <p:nvPicPr>
          <p:cNvPr id="19461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33688" y="2643188"/>
            <a:ext cx="3027362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1000125"/>
            <a:ext cx="3119438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63" y="1000125"/>
            <a:ext cx="3217862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Прямоугольник 7"/>
          <p:cNvSpPr>
            <a:spLocks noChangeArrowheads="1"/>
          </p:cNvSpPr>
          <p:nvPr/>
        </p:nvSpPr>
        <p:spPr bwMode="auto">
          <a:xfrm>
            <a:off x="714375" y="285750"/>
            <a:ext cx="78581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>
                <a:latin typeface="Georgia" pitchFamily="18" charset="0"/>
              </a:rPr>
              <a:t>Кабинет учителя дефектолога и логопеда</a:t>
            </a:r>
          </a:p>
        </p:txBody>
      </p:sp>
      <p:pic>
        <p:nvPicPr>
          <p:cNvPr id="20487" name="Рисунок 6" descr="IMG_246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785813"/>
            <a:ext cx="3929063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Рисунок 7" descr="IMG_246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785813"/>
            <a:ext cx="4000500" cy="296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Рисунок 8" descr="IMG_246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3857625"/>
            <a:ext cx="3929063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Rectangle 7"/>
          <p:cNvSpPr>
            <a:spLocks noChangeArrowheads="1"/>
          </p:cNvSpPr>
          <p:nvPr/>
        </p:nvSpPr>
        <p:spPr bwMode="auto">
          <a:xfrm>
            <a:off x="4143372" y="3786190"/>
            <a:ext cx="44291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>
                <a:solidFill>
                  <a:srgbClr val="000000"/>
                </a:solidFill>
                <a:latin typeface="Georgia" pitchFamily="18" charset="0"/>
              </a:rPr>
              <a:t>Оснащение:</a:t>
            </a:r>
          </a:p>
          <a:p>
            <a:pPr algn="ctr"/>
            <a:r>
              <a:rPr lang="ru-RU" sz="2000" b="1" i="1" dirty="0">
                <a:solidFill>
                  <a:srgbClr val="000000"/>
                </a:solidFill>
                <a:latin typeface="Georgia" pitchFamily="18" charset="0"/>
              </a:rPr>
              <a:t> методическая литература, подбор методик для коррекции     звуков     детей     старшего     возраста,     настольные     игры, демонстрационный материал, инструменты для постановки звука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Прямоугольник 7"/>
          <p:cNvSpPr>
            <a:spLocks noChangeArrowheads="1"/>
          </p:cNvSpPr>
          <p:nvPr/>
        </p:nvSpPr>
        <p:spPr bwMode="auto">
          <a:xfrm>
            <a:off x="-285750" y="214313"/>
            <a:ext cx="97869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>
                <a:latin typeface="Georgia" pitchFamily="18" charset="0"/>
              </a:rPr>
              <a:t>Кабинет эмоциональной и психологической разгрузки</a:t>
            </a:r>
          </a:p>
        </p:txBody>
      </p:sp>
      <p:pic>
        <p:nvPicPr>
          <p:cNvPr id="21511" name="Рисунок 6" descr="IMG_24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642938"/>
            <a:ext cx="4071937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Рисунок 7" descr="IMG_246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642938"/>
            <a:ext cx="3929063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Рисунок 8" descr="20140205_13380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3857625"/>
            <a:ext cx="385762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Rectangle 6"/>
          <p:cNvSpPr>
            <a:spLocks noChangeArrowheads="1"/>
          </p:cNvSpPr>
          <p:nvPr/>
        </p:nvSpPr>
        <p:spPr bwMode="auto">
          <a:xfrm>
            <a:off x="4071938" y="3643313"/>
            <a:ext cx="5072062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solidFill>
                  <a:srgbClr val="000000"/>
                </a:solidFill>
                <a:latin typeface="Georgia" pitchFamily="18" charset="0"/>
              </a:rPr>
              <a:t>Оснащение:        </a:t>
            </a:r>
          </a:p>
          <a:p>
            <a:pPr algn="ctr"/>
            <a:r>
              <a:rPr lang="ru-RU" b="1" i="1">
                <a:solidFill>
                  <a:srgbClr val="000000"/>
                </a:solidFill>
                <a:latin typeface="Georgia" pitchFamily="18" charset="0"/>
              </a:rPr>
              <a:t>методическая       литература,        подбор психодиагностических    методик, материал для индивидуальных и групповых занятий с детьми, коррекционный    материал    по    развитию    психических    процессов,     материал для стендов, настольные игры, наглядные пособия.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Прямоугольник 7"/>
          <p:cNvSpPr>
            <a:spLocks noChangeArrowheads="1"/>
          </p:cNvSpPr>
          <p:nvPr/>
        </p:nvSpPr>
        <p:spPr bwMode="auto">
          <a:xfrm>
            <a:off x="357188" y="285750"/>
            <a:ext cx="82153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>
                <a:latin typeface="Georgia" pitchFamily="18" charset="0"/>
              </a:rPr>
              <a:t>Мы танцуем и поем очень весело живем</a:t>
            </a:r>
          </a:p>
        </p:txBody>
      </p:sp>
      <p:pic>
        <p:nvPicPr>
          <p:cNvPr id="22535" name="Рисунок 6" descr="IMG_24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500438"/>
            <a:ext cx="4065588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Рисунок 8" descr="IMG_020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14356"/>
            <a:ext cx="3786187" cy="2840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500562" y="1000108"/>
            <a:ext cx="4357686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 typeface="Arial" charset="0"/>
              <a:buNone/>
              <a:defRPr/>
            </a:pPr>
            <a:r>
              <a:rPr lang="ru-RU" b="1" i="1" dirty="0">
                <a:solidFill>
                  <a:schemeClr val="accent6">
                    <a:lumMod val="10000"/>
                  </a:schemeClr>
                </a:solidFill>
                <a:latin typeface="Georgia" pitchFamily="18" charset="0"/>
              </a:rPr>
              <a:t>Оснащение музыкального зала :   проектор, </a:t>
            </a:r>
            <a:r>
              <a:rPr lang="ru-RU" b="1" i="1" dirty="0" err="1">
                <a:solidFill>
                  <a:schemeClr val="accent6">
                    <a:lumMod val="10000"/>
                  </a:schemeClr>
                </a:solidFill>
                <a:latin typeface="Georgia" pitchFamily="18" charset="0"/>
              </a:rPr>
              <a:t>мультимедийная</a:t>
            </a:r>
            <a:r>
              <a:rPr lang="ru-RU" b="1" i="1" dirty="0">
                <a:solidFill>
                  <a:schemeClr val="accent6">
                    <a:lumMod val="10000"/>
                  </a:schemeClr>
                </a:solidFill>
                <a:latin typeface="Georgia" pitchFamily="18" charset="0"/>
              </a:rPr>
              <a:t> доска, компьютер, музыкальный   центр,   магнитофон, микрофон,</a:t>
            </a:r>
            <a:br>
              <a:rPr lang="ru-RU" b="1" i="1" dirty="0">
                <a:solidFill>
                  <a:schemeClr val="accent6">
                    <a:lumMod val="10000"/>
                  </a:schemeClr>
                </a:solidFill>
                <a:latin typeface="Georgia" pitchFamily="18" charset="0"/>
              </a:rPr>
            </a:br>
            <a:r>
              <a:rPr lang="ru-RU" b="1" i="1" dirty="0">
                <a:solidFill>
                  <a:schemeClr val="accent6">
                    <a:lumMod val="10000"/>
                  </a:schemeClr>
                </a:solidFill>
                <a:latin typeface="Georgia" pitchFamily="18" charset="0"/>
              </a:rPr>
              <a:t>телевизор, </a:t>
            </a:r>
            <a:r>
              <a:rPr lang="en-US" b="1" i="1" dirty="0">
                <a:solidFill>
                  <a:schemeClr val="accent6">
                    <a:lumMod val="10000"/>
                  </a:schemeClr>
                </a:solidFill>
                <a:latin typeface="Georgia" pitchFamily="18" charset="0"/>
              </a:rPr>
              <a:t>DVD</a:t>
            </a:r>
            <a:r>
              <a:rPr lang="ru-RU" b="1" i="1" dirty="0">
                <a:solidFill>
                  <a:schemeClr val="accent6">
                    <a:lumMod val="10000"/>
                  </a:schemeClr>
                </a:solidFill>
                <a:latin typeface="Georgia" pitchFamily="18" charset="0"/>
              </a:rPr>
              <a:t>. </a:t>
            </a:r>
            <a:endParaRPr lang="ru-RU" b="1" i="1" kern="10" dirty="0">
              <a:ln w="9360">
                <a:solidFill>
                  <a:srgbClr val="00FF00"/>
                </a:solidFill>
                <a:miter lim="800000"/>
                <a:headEnd/>
                <a:tailEnd/>
              </a:ln>
              <a:solidFill>
                <a:schemeClr val="accent6">
                  <a:lumMod val="10000"/>
                </a:schemeClr>
              </a:solidFill>
              <a:latin typeface="Georgia" pitchFamily="18" charset="0"/>
            </a:endParaRPr>
          </a:p>
        </p:txBody>
      </p:sp>
      <p:pic>
        <p:nvPicPr>
          <p:cNvPr id="22536" name="Рисунок 7" descr="IMG_189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3500438"/>
            <a:ext cx="4071937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Рисунок 6" descr="IMG_245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857250"/>
            <a:ext cx="3857625" cy="283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Рисунок 7" descr="IMG_245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785813"/>
            <a:ext cx="4000500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Рисунок 8" descr="IMG_245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0" y="3714750"/>
            <a:ext cx="4000500" cy="282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Прямоугольник 6"/>
          <p:cNvSpPr>
            <a:spLocks noChangeArrowheads="1"/>
          </p:cNvSpPr>
          <p:nvPr/>
        </p:nvSpPr>
        <p:spPr bwMode="auto">
          <a:xfrm>
            <a:off x="214313" y="3786188"/>
            <a:ext cx="457200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solidFill>
                  <a:srgbClr val="000000"/>
                </a:solidFill>
                <a:latin typeface="Georgia" pitchFamily="18" charset="0"/>
              </a:rPr>
              <a:t>Оснащение физкультурного зала:   </a:t>
            </a:r>
          </a:p>
          <a:p>
            <a:pPr algn="ctr"/>
            <a:r>
              <a:rPr lang="ru-RU" b="1" i="1">
                <a:solidFill>
                  <a:srgbClr val="000000"/>
                </a:solidFill>
                <a:latin typeface="Georgia" pitchFamily="18" charset="0"/>
              </a:rPr>
              <a:t>традиционное  оборудование,   стационарное  и выносное для   проведения   подвижных   игр,   спортивных   развлечений;</a:t>
            </a:r>
            <a:br>
              <a:rPr lang="ru-RU" b="1" i="1">
                <a:solidFill>
                  <a:srgbClr val="000000"/>
                </a:solidFill>
                <a:latin typeface="Georgia" pitchFamily="18" charset="0"/>
              </a:rPr>
            </a:br>
            <a:r>
              <a:rPr lang="ru-RU" b="1" i="1">
                <a:solidFill>
                  <a:srgbClr val="000000"/>
                </a:solidFill>
                <a:latin typeface="Georgia" pitchFamily="18" charset="0"/>
              </a:rPr>
              <a:t>элементы спортивных игр: волейбол, баскетбол, футбол и нетрадиционное -</a:t>
            </a:r>
            <a:br>
              <a:rPr lang="ru-RU" b="1" i="1">
                <a:solidFill>
                  <a:srgbClr val="000000"/>
                </a:solidFill>
                <a:latin typeface="Georgia" pitchFamily="18" charset="0"/>
              </a:rPr>
            </a:br>
            <a:r>
              <a:rPr lang="ru-RU" b="1" i="1">
                <a:solidFill>
                  <a:srgbClr val="000000"/>
                </a:solidFill>
                <a:latin typeface="Georgia" pitchFamily="18" charset="0"/>
              </a:rPr>
              <a:t>мягкие модули для подлезания, дорожки здоровья.</a:t>
            </a:r>
          </a:p>
        </p:txBody>
      </p:sp>
      <p:sp>
        <p:nvSpPr>
          <p:cNvPr id="23562" name="Прямоугольник 7"/>
          <p:cNvSpPr>
            <a:spLocks noChangeArrowheads="1"/>
          </p:cNvSpPr>
          <p:nvPr/>
        </p:nvSpPr>
        <p:spPr bwMode="auto">
          <a:xfrm>
            <a:off x="-428660" y="214290"/>
            <a:ext cx="6858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>
                <a:latin typeface="Georgia" pitchFamily="18" charset="0"/>
              </a:rPr>
              <a:t>Что бы всем здоровым быть</a:t>
            </a:r>
          </a:p>
          <a:p>
            <a:pPr algn="ctr"/>
            <a:r>
              <a:rPr lang="ru-RU" sz="2400" b="1" i="1" dirty="0">
                <a:latin typeface="Georgia" pitchFamily="18" charset="0"/>
              </a:rPr>
              <a:t>Нужно детям спорт любить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Прямоугольник 4"/>
          <p:cNvSpPr>
            <a:spLocks noChangeArrowheads="1"/>
          </p:cNvSpPr>
          <p:nvPr/>
        </p:nvSpPr>
        <p:spPr bwMode="auto">
          <a:xfrm>
            <a:off x="285750" y="5286375"/>
            <a:ext cx="8501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accent6">
                    <a:lumMod val="10000"/>
                  </a:schemeClr>
                </a:solidFill>
                <a:latin typeface="Bookman Old Style" pitchFamily="18" charset="0"/>
              </a:rPr>
              <a:t>На территории дошкольного учреждения разместились : сад, огород, ягодник, розарий, цветники и клумбы.</a:t>
            </a:r>
          </a:p>
        </p:txBody>
      </p:sp>
      <p:pic>
        <p:nvPicPr>
          <p:cNvPr id="2765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25" y="857250"/>
            <a:ext cx="2714625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5" y="2714625"/>
            <a:ext cx="3071813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50" y="1000125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5" y="3000375"/>
            <a:ext cx="276225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25" y="928688"/>
            <a:ext cx="278606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29438" y="2714625"/>
            <a:ext cx="192881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8" name="Rectangle 1"/>
          <p:cNvSpPr>
            <a:spLocks noChangeArrowheads="1"/>
          </p:cNvSpPr>
          <p:nvPr/>
        </p:nvSpPr>
        <p:spPr bwMode="auto">
          <a:xfrm>
            <a:off x="428625" y="285750"/>
            <a:ext cx="8229600" cy="43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buClr>
                <a:srgbClr val="33CCCC"/>
              </a:buClr>
              <a:buFont typeface="Bookman Old Style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i="1" dirty="0">
                <a:latin typeface="Georgia" pitchFamily="18" charset="0"/>
              </a:rPr>
              <a:t>Во саду ли в огороде</a:t>
            </a:r>
          </a:p>
          <a:p>
            <a:pPr algn="ctr">
              <a:buClr>
                <a:srgbClr val="33CCCC"/>
              </a:buClr>
              <a:buFont typeface="Bookman Old Style" pitchFamily="18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b="1" i="1" dirty="0">
                <a:latin typeface="Georgia" pitchFamily="18" charset="0"/>
              </a:rPr>
              <a:t>ребята трудятся в природе</a:t>
            </a:r>
            <a:endParaRPr lang="en-GB" sz="2800" b="1" i="1" dirty="0">
              <a:latin typeface="Georgi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Прямоугольник 7"/>
          <p:cNvSpPr>
            <a:spLocks noChangeArrowheads="1"/>
          </p:cNvSpPr>
          <p:nvPr/>
        </p:nvSpPr>
        <p:spPr bwMode="auto">
          <a:xfrm>
            <a:off x="285750" y="214313"/>
            <a:ext cx="88582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latin typeface="Bookman Old Style" pitchFamily="18" charset="0"/>
              </a:rPr>
              <a:t>Чтоб опасность избежать</a:t>
            </a:r>
          </a:p>
          <a:p>
            <a:pPr algn="ctr"/>
            <a:r>
              <a:rPr lang="ru-RU" sz="2800" b="1" dirty="0">
                <a:latin typeface="Bookman Old Style" pitchFamily="18" charset="0"/>
              </a:rPr>
              <a:t>правила должны все знать</a:t>
            </a:r>
          </a:p>
        </p:txBody>
      </p:sp>
      <p:pic>
        <p:nvPicPr>
          <p:cNvPr id="28677" name="Рисунок 9" descr="IMG_20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143000"/>
            <a:ext cx="3929062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Рисунок 10" descr="IMG_225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1214438"/>
            <a:ext cx="3608387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Рисунок 7" descr="IMG_174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3786188"/>
            <a:ext cx="3929063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868346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latin typeface="Georgia" pitchFamily="18" charset="0"/>
              </a:rPr>
              <a:t>Виды </a:t>
            </a:r>
            <a:r>
              <a:rPr lang="ru-RU" sz="2800" b="1" i="1" dirty="0" smtClean="0">
                <a:latin typeface="Georgia" pitchFamily="18" charset="0"/>
              </a:rPr>
              <a:t>общения </a:t>
            </a:r>
            <a:r>
              <a:rPr lang="ru-RU" sz="2800" b="1" i="1" dirty="0" smtClean="0">
                <a:latin typeface="Georgia" pitchFamily="18" charset="0"/>
              </a:rPr>
              <a:t> и коммуникаций используемых в </a:t>
            </a:r>
            <a:r>
              <a:rPr lang="ru-RU" sz="2800" b="1" i="1" dirty="0" smtClean="0">
                <a:latin typeface="Georgia" pitchFamily="18" charset="0"/>
              </a:rPr>
              <a:t>ходе работы </a:t>
            </a:r>
            <a:r>
              <a:rPr lang="ru-RU" sz="2800" b="1" i="1" dirty="0" err="1" smtClean="0">
                <a:latin typeface="Georgia" pitchFamily="18" charset="0"/>
              </a:rPr>
              <a:t>стажировочной</a:t>
            </a:r>
            <a:r>
              <a:rPr lang="ru-RU" sz="2800" b="1" i="1" dirty="0" smtClean="0">
                <a:latin typeface="Georgia" pitchFamily="18" charset="0"/>
              </a:rPr>
              <a:t> площадки</a:t>
            </a:r>
            <a:endParaRPr lang="ru-RU" sz="2800" b="1" i="1" dirty="0">
              <a:latin typeface="Georgia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41205411"/>
              </p:ext>
            </p:extLst>
          </p:nvPr>
        </p:nvGraphicFramePr>
        <p:xfrm>
          <a:off x="571472" y="2000240"/>
          <a:ext cx="648072" cy="45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</a:tblGrid>
              <a:tr h="450059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Межличностные коммуникации.</a:t>
                      </a:r>
                      <a:endParaRPr lang="ru-RU" dirty="0"/>
                    </a:p>
                  </a:txBody>
                  <a:tcPr vert="vert27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64889800"/>
              </p:ext>
            </p:extLst>
          </p:nvPr>
        </p:nvGraphicFramePr>
        <p:xfrm>
          <a:off x="1500166" y="2000240"/>
          <a:ext cx="648072" cy="45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</a:tblGrid>
              <a:tr h="450059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массовые коммуникации</a:t>
                      </a:r>
                      <a:endParaRPr lang="ru-RU" dirty="0"/>
                    </a:p>
                  </a:txBody>
                  <a:tcPr vert="vert270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8969377"/>
              </p:ext>
            </p:extLst>
          </p:nvPr>
        </p:nvGraphicFramePr>
        <p:xfrm>
          <a:off x="3214678" y="1857364"/>
          <a:ext cx="648072" cy="45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</a:tblGrid>
              <a:tr h="450059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когнитивное общение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5224605"/>
              </p:ext>
            </p:extLst>
          </p:nvPr>
        </p:nvGraphicFramePr>
        <p:xfrm>
          <a:off x="4643438" y="1928802"/>
          <a:ext cx="642942" cy="3286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"/>
              </a:tblGrid>
              <a:tr h="3286148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деятельностное</a:t>
                      </a:r>
                      <a:r>
                        <a:rPr lang="ru-RU" sz="18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общение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5224605"/>
              </p:ext>
            </p:extLst>
          </p:nvPr>
        </p:nvGraphicFramePr>
        <p:xfrm>
          <a:off x="5929322" y="1928802"/>
          <a:ext cx="642942" cy="2714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"/>
              </a:tblGrid>
              <a:tr h="2714644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мотивационное общение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cxnSp>
        <p:nvCxnSpPr>
          <p:cNvPr id="18" name="Прямая со стрелкой 17"/>
          <p:cNvCxnSpPr/>
          <p:nvPr/>
        </p:nvCxnSpPr>
        <p:spPr>
          <a:xfrm rot="10800000" flipV="1">
            <a:off x="857224" y="642918"/>
            <a:ext cx="4429156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 flipV="1">
            <a:off x="2071670" y="642918"/>
            <a:ext cx="3214710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3500430" y="642918"/>
            <a:ext cx="2928958" cy="12144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3500430" y="642918"/>
            <a:ext cx="1500198" cy="12144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6200000" flipH="1">
            <a:off x="2928926" y="1214422"/>
            <a:ext cx="121444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075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71472" y="714356"/>
          <a:ext cx="6357982" cy="4751596"/>
        </p:xfrm>
        <a:graphic>
          <a:graphicData uri="http://schemas.openxmlformats.org/drawingml/2006/table">
            <a:tbl>
              <a:tblPr/>
              <a:tblGrid>
                <a:gridCol w="3097609"/>
                <a:gridCol w="3260373"/>
              </a:tblGrid>
              <a:tr h="500066">
                <a:tc>
                  <a:txBody>
                    <a:bodyPr/>
                    <a:lstStyle/>
                    <a:p>
                      <a:pPr marR="7302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400" b="1" dirty="0">
                          <a:latin typeface="Georgia" pitchFamily="18" charset="0"/>
                          <a:ea typeface="Calibri"/>
                          <a:cs typeface="Times New Roman"/>
                        </a:rPr>
                        <a:t>Проведенные мероприятия, 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marR="7302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400" b="1" dirty="0">
                          <a:latin typeface="Georgia" pitchFamily="18" charset="0"/>
                          <a:ea typeface="Calibri"/>
                          <a:cs typeface="Times New Roman"/>
                        </a:rPr>
                        <a:t>выполненные действия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1915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400" b="1">
                          <a:latin typeface="Georgia" pitchFamily="18" charset="0"/>
                          <a:ea typeface="Calibri"/>
                          <a:cs typeface="Times New Roman"/>
                        </a:rPr>
                        <a:t>Полученные продукты (указать выходные данные подготовленных материалов)</a:t>
                      </a:r>
                      <a:endParaRPr lang="ru-RU" sz="140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56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С января 2016</a:t>
                      </a:r>
                      <a:r>
                        <a:rPr lang="ru-RU" sz="1400" b="1" i="1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года  коллектив ДОУ работает над проблемой</a:t>
                      </a:r>
                      <a:r>
                        <a:rPr lang="ru-RU" sz="1400" i="1">
                          <a:latin typeface="Georgia" pitchFamily="18" charset="0"/>
                          <a:ea typeface="Calibri"/>
                          <a:cs typeface="Times New Roman"/>
                        </a:rPr>
                        <a:t> «Активизация интеллектуально-познавательного развития детей внедрением инновационных и интерактивных технологий</a:t>
                      </a:r>
                      <a:r>
                        <a:rPr lang="ru-RU" sz="1400" i="1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 в условиях введения </a:t>
                      </a:r>
                      <a:r>
                        <a:rPr lang="ru-RU" sz="1400" i="1">
                          <a:latin typeface="Georgia" pitchFamily="18" charset="0"/>
                          <a:ea typeface="Calibri"/>
                          <a:cs typeface="Times New Roman"/>
                        </a:rPr>
                        <a:t>Государственного образовательного стандарта дошкольного образования  2015-2017 г. и Типовой образовательной программы дошкольного образования «От рождения до школы»</a:t>
                      </a:r>
                      <a:endParaRPr lang="ru-RU" sz="140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Годовой план работы ДОУ, методические материалы по проведению городской методической комиссии для воспитателей ДОУ </a:t>
                      </a:r>
                      <a:r>
                        <a:rPr lang="ru-RU" sz="1400" i="1" dirty="0" err="1">
                          <a:latin typeface="Georgia" pitchFamily="18" charset="0"/>
                          <a:ea typeface="Calibri"/>
                          <a:cs typeface="Times New Roman"/>
                        </a:rPr>
                        <a:t>г.Харцызска</a:t>
                      </a: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 на 2015-2017г.г. по теме «Реализация ГОС ДО и Типовой образовательной программы по дошкольному воспитанию «От рождения до школы», направление «интеллектуально-познавательное развитие детей дошкольного возраста»» в соответствии с темой </a:t>
                      </a:r>
                      <a:r>
                        <a:rPr lang="ru-RU" sz="1400" i="1" dirty="0" err="1">
                          <a:latin typeface="Georgia" pitchFamily="18" charset="0"/>
                          <a:ea typeface="Calibri"/>
                          <a:cs typeface="Times New Roman"/>
                        </a:rPr>
                        <a:t>стажировочной</a:t>
                      </a: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 площадки.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71472" y="571480"/>
          <a:ext cx="6000792" cy="4143404"/>
        </p:xfrm>
        <a:graphic>
          <a:graphicData uri="http://schemas.openxmlformats.org/drawingml/2006/table">
            <a:tbl>
              <a:tblPr/>
              <a:tblGrid>
                <a:gridCol w="2923585"/>
                <a:gridCol w="3077207"/>
              </a:tblGrid>
              <a:tr h="41434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Продемонстрировали опыт работы ДОУ по теме: </a:t>
                      </a:r>
                      <a:r>
                        <a:rPr lang="ru-RU" sz="1600" i="1" dirty="0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«</a:t>
                      </a:r>
                      <a:r>
                        <a:rPr lang="ru-RU" sz="1600" i="1" dirty="0" err="1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Управленческо</a:t>
                      </a:r>
                      <a:r>
                        <a:rPr lang="ru-RU" sz="1600" i="1" dirty="0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 – методические аспекты интеллектуально – познавательного развития детей в условиях введения Государственного образовательного стандарта дошкольного образования» </a:t>
                      </a:r>
                      <a:r>
                        <a:rPr lang="ru-RU" sz="16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на  республиканской </a:t>
                      </a:r>
                      <a:r>
                        <a:rPr lang="ru-RU" sz="1600" i="1" dirty="0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web-мастерской</a:t>
                      </a:r>
                      <a:r>
                        <a:rPr lang="ru-RU" sz="16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 </a:t>
                      </a:r>
                      <a:endParaRPr lang="ru-RU" sz="16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u="sng" dirty="0">
                          <a:solidFill>
                            <a:srgbClr val="0C67BA"/>
                          </a:solidFill>
                          <a:latin typeface="Georgia" pitchFamily="18" charset="0"/>
                          <a:ea typeface="Calibri"/>
                          <a:cs typeface="Times New Roman"/>
                          <a:hlinkClick r:id="rId2"/>
                        </a:rPr>
                        <a:t>https://www.youtube.com/watch?v=n930KOpff8M&amp;feature=youtu.be</a:t>
                      </a:r>
                      <a:r>
                        <a:rPr lang="ru-RU" sz="16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 </a:t>
                      </a:r>
                      <a:endParaRPr lang="ru-RU" sz="16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Рисунок 9" descr="Безымянный 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09749" y="2071678"/>
            <a:ext cx="5247997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571480"/>
          <a:ext cx="7929618" cy="1939862"/>
        </p:xfrm>
        <a:graphic>
          <a:graphicData uri="http://schemas.openxmlformats.org/drawingml/2006/table">
            <a:tbl>
              <a:tblPr/>
              <a:tblGrid>
                <a:gridCol w="3863310"/>
                <a:gridCol w="4066308"/>
              </a:tblGrid>
              <a:tr h="89876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6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Проведена Управленческая гостиная «Управленческий аспект интеллектуально – познавательного развития детей в системе инклюзивного образования» для заведующих дошкольных учреждений г. Харцызска» </a:t>
                      </a:r>
                      <a:endParaRPr lang="ru-RU" sz="16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600" i="1" dirty="0">
                          <a:latin typeface="Georgia" pitchFamily="18" charset="0"/>
                          <a:ea typeface="Times New Roman"/>
                        </a:rPr>
                        <a:t>Материалы гостиной</a:t>
                      </a:r>
                      <a:endParaRPr lang="ru-RU" sz="1600" dirty="0">
                        <a:latin typeface="Georgia" pitchFamily="18" charset="0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600" i="1" u="sng" dirty="0">
                          <a:solidFill>
                            <a:srgbClr val="0000FF"/>
                          </a:solidFill>
                          <a:latin typeface="Georgia" pitchFamily="18" charset="0"/>
                          <a:ea typeface="Calibri"/>
                          <a:cs typeface="Times New Roman"/>
                          <a:hlinkClick r:id="rId2"/>
                        </a:rPr>
                        <a:t>https://cloud.mail.ru/public/5DxC/RWrj2Mx7G</a:t>
                      </a:r>
                      <a:endParaRPr lang="ru-RU" sz="16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4818" name="Рисунок 18" descr="CIMG33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643182"/>
            <a:ext cx="4868675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571480"/>
          <a:ext cx="8072494" cy="1706880"/>
        </p:xfrm>
        <a:graphic>
          <a:graphicData uri="http://schemas.openxmlformats.org/drawingml/2006/table">
            <a:tbl>
              <a:tblPr/>
              <a:tblGrid>
                <a:gridCol w="2500330"/>
                <a:gridCol w="5572164"/>
              </a:tblGrid>
              <a:tr h="125046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6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Опыт работы обобщен в методическом пособии </a:t>
                      </a:r>
                      <a:endParaRPr lang="ru-RU" sz="16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600" i="1" dirty="0">
                          <a:latin typeface="Georgia" pitchFamily="18" charset="0"/>
                          <a:ea typeface="Times New Roman"/>
                        </a:rPr>
                        <a:t>Методическое пособие «</a:t>
                      </a:r>
                      <a:r>
                        <a:rPr lang="ru-RU" sz="1600" i="1" dirty="0" err="1">
                          <a:solidFill>
                            <a:srgbClr val="080808"/>
                          </a:solidFill>
                          <a:latin typeface="Georgia" pitchFamily="18" charset="0"/>
                          <a:ea typeface="Times New Roman"/>
                        </a:rPr>
                        <a:t>Управленческо-методические</a:t>
                      </a:r>
                      <a:r>
                        <a:rPr lang="ru-RU" sz="1600" i="1" dirty="0">
                          <a:solidFill>
                            <a:srgbClr val="080808"/>
                          </a:solidFill>
                          <a:latin typeface="Georgia" pitchFamily="18" charset="0"/>
                          <a:ea typeface="Times New Roman"/>
                        </a:rPr>
                        <a:t>  аспекты интеллектуально-познавательного развития детей в системе инклюзивного образования», одобрен Методическим советом методического кабинета Управления образования администрации города Харцызска протокол от 28 августа 2016 №1</a:t>
                      </a:r>
                      <a:endParaRPr lang="ru-RU" sz="1600" dirty="0">
                        <a:latin typeface="Georgia" pitchFamily="18" charset="0"/>
                        <a:ea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3793" name="Рисунок 10" descr="Безымянный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643182"/>
            <a:ext cx="4621213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71472" y="571480"/>
          <a:ext cx="6215106" cy="3929090"/>
        </p:xfrm>
        <a:graphic>
          <a:graphicData uri="http://schemas.openxmlformats.org/drawingml/2006/table">
            <a:tbl>
              <a:tblPr/>
              <a:tblGrid>
                <a:gridCol w="2631621"/>
                <a:gridCol w="3583485"/>
              </a:tblGrid>
              <a:tr h="392909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6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Создана соответствующая развивающая предметно – пространственная среда дошкольного учреждения </a:t>
                      </a:r>
                      <a:endParaRPr lang="ru-RU" sz="16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600" i="1" u="sng" dirty="0">
                          <a:solidFill>
                            <a:srgbClr val="0070C0"/>
                          </a:solidFill>
                          <a:latin typeface="Georgia" pitchFamily="18" charset="0"/>
                          <a:ea typeface="Times New Roman"/>
                          <a:hlinkClick r:id="rId2"/>
                        </a:rPr>
                        <a:t>http://chudocad.umi.ru/material_no_-_tehnicheskoe_obespechenie_i_osnawennost_obrazovatel_nogo_processa/</a:t>
                      </a:r>
                      <a:r>
                        <a:rPr lang="ru-RU" sz="1600" i="1" dirty="0">
                          <a:solidFill>
                            <a:srgbClr val="0070C0"/>
                          </a:solidFill>
                          <a:latin typeface="Georgia" pitchFamily="18" charset="0"/>
                          <a:ea typeface="Times New Roman"/>
                        </a:rPr>
                        <a:t>  </a:t>
                      </a:r>
                      <a:endParaRPr lang="ru-RU" sz="1600" dirty="0">
                        <a:latin typeface="Georgia" pitchFamily="18" charset="0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i="1" u="sng" dirty="0">
                          <a:solidFill>
                            <a:srgbClr val="0070C0"/>
                          </a:solidFill>
                          <a:latin typeface="Georgia" pitchFamily="18" charset="0"/>
                          <a:ea typeface="Calibri"/>
                          <a:cs typeface="Times New Roman"/>
                          <a:hlinkClick r:id="rId3"/>
                        </a:rPr>
                        <a:t>https://www.youtube.com/watch?v=5NJi_YQnTiY&amp;feature=youtu.be</a:t>
                      </a:r>
                      <a:r>
                        <a:rPr lang="ru-RU" sz="1600" i="1" dirty="0">
                          <a:solidFill>
                            <a:srgbClr val="0070C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  </a:t>
                      </a:r>
                      <a:endParaRPr lang="ru-RU" sz="16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600" i="1" u="sng" dirty="0">
                          <a:solidFill>
                            <a:srgbClr val="0000FF"/>
                          </a:solidFill>
                          <a:latin typeface="Georgia" pitchFamily="18" charset="0"/>
                          <a:ea typeface="Times New Roman"/>
                          <a:hlinkClick r:id="rId4"/>
                        </a:rPr>
                        <a:t>http://chudocad.umi.ru/virtual_naya_vystavka_2016-2017/</a:t>
                      </a:r>
                      <a:endParaRPr lang="ru-RU" sz="1600" dirty="0">
                        <a:latin typeface="Georgia" pitchFamily="18" charset="0"/>
                        <a:ea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357166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i="1" dirty="0" smtClean="0">
                <a:latin typeface="Georgia" pitchFamily="18" charset="0"/>
              </a:rPr>
              <a:t>Проведены мероприятия  направленные на  повышение уровня профессиональной компетентности педагогов:</a:t>
            </a:r>
            <a:endParaRPr lang="ru-RU" sz="1600" b="1" dirty="0"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214422"/>
            <a:ext cx="4714908" cy="2857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О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свещены 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опыты работы</a:t>
            </a:r>
            <a:r>
              <a:rPr lang="ru-RU" sz="1200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</a:p>
          <a:p>
            <a:pPr algn="just"/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Савчук Н.Г. – заведующий ДОУ № 7, «</a:t>
            </a:r>
            <a:r>
              <a:rPr lang="ru-RU" sz="1200" i="1" dirty="0" err="1" smtClean="0">
                <a:solidFill>
                  <a:schemeClr val="tx1"/>
                </a:solidFill>
                <a:latin typeface="Georgia" pitchFamily="18" charset="0"/>
              </a:rPr>
              <a:t>Управленческо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 - методические аспекты интеллектуально – познавательного развития дошкольника»;</a:t>
            </a:r>
            <a:endParaRPr lang="ru-RU" sz="1200" dirty="0" smtClean="0">
              <a:solidFill>
                <a:schemeClr val="tx1"/>
              </a:solidFill>
              <a:latin typeface="Georgia" pitchFamily="18" charset="0"/>
            </a:endParaRPr>
          </a:p>
          <a:p>
            <a:pPr algn="just"/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Вдовиченко Е.В. – ст. воспитатель ДОУ № 7 «Активизация познавательной активности средствами использования идей гуманной педагогики»</a:t>
            </a:r>
            <a:endParaRPr lang="ru-RU" sz="1200" dirty="0" smtClean="0">
              <a:solidFill>
                <a:schemeClr val="tx1"/>
              </a:solidFill>
              <a:latin typeface="Georgia" pitchFamily="18" charset="0"/>
            </a:endParaRPr>
          </a:p>
          <a:p>
            <a:pPr algn="just"/>
            <a:r>
              <a:rPr lang="ru-RU" sz="1200" i="1" dirty="0" err="1" smtClean="0">
                <a:solidFill>
                  <a:schemeClr val="tx1"/>
                </a:solidFill>
                <a:latin typeface="Georgia" pitchFamily="18" charset="0"/>
              </a:rPr>
              <a:t>Гутровой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 Е.Н. – воспитатель подготовительной группы ДОУ № 7, «Активизация интеллектуально-познавательного развития детей внедрением в педагогический процесс инновационных технологий </a:t>
            </a:r>
            <a:r>
              <a:rPr lang="ru-RU" sz="1200" i="1" dirty="0" err="1" smtClean="0">
                <a:solidFill>
                  <a:schemeClr val="tx1"/>
                </a:solidFill>
                <a:latin typeface="Georgia" pitchFamily="18" charset="0"/>
              </a:rPr>
              <a:t>Петерсон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 и игр </a:t>
            </a:r>
            <a:r>
              <a:rPr lang="ru-RU" sz="1200" i="1" dirty="0" err="1" smtClean="0">
                <a:solidFill>
                  <a:schemeClr val="tx1"/>
                </a:solidFill>
                <a:latin typeface="Georgia" pitchFamily="18" charset="0"/>
              </a:rPr>
              <a:t>Воскобовича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»;</a:t>
            </a:r>
            <a:endParaRPr lang="ru-RU" sz="1200" dirty="0" smtClean="0">
              <a:solidFill>
                <a:schemeClr val="tx1"/>
              </a:solidFill>
              <a:latin typeface="Georgia" pitchFamily="18" charset="0"/>
            </a:endParaRPr>
          </a:p>
          <a:p>
            <a:pPr algn="just"/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Мех И.А. – воспитатель инклюзивной группы ДОУ № 7, «Познавательно – исследовательская деятельность детей в инклюзивной группе как направление развития личности дошкольника в условиях введения ГОС ДО»</a:t>
            </a:r>
            <a:endParaRPr lang="ru-RU" sz="1200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4143380"/>
            <a:ext cx="4714908" cy="24288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Организованы 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и проведены мастер-классы:</a:t>
            </a:r>
            <a:endParaRPr lang="ru-RU" sz="1200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-  Заведующей ДОУ № 7 Савчук Нелли Георгиевны по музейной педагогике с экскурсией в </a:t>
            </a:r>
            <a:r>
              <a:rPr lang="ru-RU" sz="1200" i="1" dirty="0" err="1" smtClean="0">
                <a:solidFill>
                  <a:schemeClr val="tx1"/>
                </a:solidFill>
                <a:latin typeface="Georgia" pitchFamily="18" charset="0"/>
              </a:rPr>
              <a:t>историко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 - краеведческий  мини – музей ДОУ № 7, 01.11.2016 г.;</a:t>
            </a:r>
            <a:endParaRPr lang="ru-RU" sz="1200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- Воспитателя ДОУ № 7 Лось Светланы Игоревны и старшего воспитателя Вдовиченко Елены Валентиновны «Формирование познавательной мотивации у детей дошкольного возраста в дидактических пособиях: </a:t>
            </a:r>
            <a:r>
              <a:rPr lang="ru-RU" sz="1200" i="1" dirty="0" err="1" smtClean="0">
                <a:solidFill>
                  <a:schemeClr val="tx1"/>
                </a:solidFill>
                <a:latin typeface="Georgia" pitchFamily="18" charset="0"/>
              </a:rPr>
              <a:t>лепбук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» 01.11.2016 г.;</a:t>
            </a:r>
            <a:endParaRPr lang="ru-RU" sz="1200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- Воспитателя подготовительной группы ДОУ № 7 </a:t>
            </a:r>
            <a:r>
              <a:rPr lang="ru-RU" sz="1200" i="1" dirty="0" err="1" smtClean="0">
                <a:solidFill>
                  <a:schemeClr val="tx1"/>
                </a:solidFill>
                <a:latin typeface="Georgia" pitchFamily="18" charset="0"/>
              </a:rPr>
              <a:t>Гутровой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 Елены Николаевны «Квадраты </a:t>
            </a:r>
            <a:r>
              <a:rPr lang="ru-RU" sz="1200" i="1" dirty="0" err="1" smtClean="0">
                <a:solidFill>
                  <a:schemeClr val="tx1"/>
                </a:solidFill>
                <a:latin typeface="Georgia" pitchFamily="18" charset="0"/>
              </a:rPr>
              <a:t>Воскобовича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» 22.02.2017 г.</a:t>
            </a:r>
            <a:endParaRPr lang="ru-RU" sz="1200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429256" y="1500174"/>
            <a:ext cx="307183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В </a:t>
            </a:r>
            <a:r>
              <a:rPr lang="ru-RU" sz="1200" i="1" dirty="0" smtClean="0">
                <a:solidFill>
                  <a:schemeClr val="tx1"/>
                </a:solidFill>
                <a:latin typeface="Georgia" pitchFamily="18" charset="0"/>
              </a:rPr>
              <a:t>рамках школы педагогического мастерства прошли открытые просмотры совместной познавательной  деятельности «Реализация принципа интеграции образовательных областей» (февраль  2017)</a:t>
            </a:r>
            <a:endParaRPr lang="ru-RU" sz="1200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28596" y="285728"/>
          <a:ext cx="8143932" cy="5786478"/>
        </p:xfrm>
        <a:graphic>
          <a:graphicData uri="http://schemas.openxmlformats.org/drawingml/2006/table">
            <a:tbl>
              <a:tblPr/>
              <a:tblGrid>
                <a:gridCol w="3967723"/>
                <a:gridCol w="4176209"/>
              </a:tblGrid>
              <a:tr h="5786478">
                <a:tc>
                  <a:txBody>
                    <a:bodyPr/>
                    <a:lstStyle/>
                    <a:p>
                      <a:pPr indent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На базе ДОУ № 7 работала городская методическая комиссия  «Внедрение в </a:t>
                      </a:r>
                      <a:r>
                        <a:rPr lang="ru-RU" sz="1400" i="1" dirty="0" err="1">
                          <a:latin typeface="Georgia" pitchFamily="18" charset="0"/>
                          <a:ea typeface="Calibri"/>
                          <a:cs typeface="Times New Roman"/>
                        </a:rPr>
                        <a:t>учебно</a:t>
                      </a: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 воспитательный процесс ДОУ Республиканского Государственного стандарта дошкольного образования и типовой образовательной программы дошкольного образования 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«От рождения до школы» (образовательная область «</a:t>
                      </a:r>
                      <a:r>
                        <a:rPr lang="ru-RU" sz="1400" i="1" dirty="0">
                          <a:solidFill>
                            <a:srgbClr val="00000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Познавательное развитие</a:t>
                      </a: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»), были проведены такие заседания ГМК: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 smtClean="0">
                          <a:latin typeface="Georgia" pitchFamily="18" charset="0"/>
                          <a:ea typeface="Calibri"/>
                          <a:cs typeface="Times New Roman"/>
                        </a:rPr>
                        <a:t>-  </a:t>
                      </a: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ТЕМА:  «С чего начинается Родина. Новые инновационные и интерактивные формы в нравственно-патриотическом воспитании дошкольников»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    Дата проведения: 01.11.2016 г.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- ТЕМА:  «Использование инновационных технологий для активизации познавательных процессов дошкольников»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    Дата проведения: 22.02.2017 г.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- ТЕМА: «Результаты деятельности педагогов по совершенствованию образовательного процесса»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Дата проведения:</a:t>
                      </a:r>
                      <a:r>
                        <a:rPr lang="ru-RU" sz="1400" dirty="0">
                          <a:latin typeface="Georgia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26.05.2017</a:t>
                      </a:r>
                      <a:r>
                        <a:rPr lang="ru-RU" sz="1400" dirty="0">
                          <a:latin typeface="Georgia" pitchFamily="18" charset="0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 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endParaRPr lang="ru-RU" sz="1400" dirty="0">
                        <a:latin typeface="Georgia" pitchFamily="18" charset="0"/>
                      </a:endParaRP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Рисунок 2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9124" y="4500570"/>
            <a:ext cx="3071834" cy="2170380"/>
          </a:xfrm>
          <a:prstGeom prst="rect">
            <a:avLst/>
          </a:prstGeom>
        </p:spPr>
      </p:pic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285728"/>
            <a:ext cx="2796454" cy="2025245"/>
          </a:xfrm>
          <a:prstGeom prst="rect">
            <a:avLst/>
          </a:prstGeom>
        </p:spPr>
      </p:pic>
      <p:pic>
        <p:nvPicPr>
          <p:cNvPr id="5" name="Рисунок 4" descr="IMG_45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2428868"/>
            <a:ext cx="2643174" cy="198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00034" y="500042"/>
          <a:ext cx="8072494" cy="1857388"/>
        </p:xfrm>
        <a:graphic>
          <a:graphicData uri="http://schemas.openxmlformats.org/drawingml/2006/table">
            <a:tbl>
              <a:tblPr/>
              <a:tblGrid>
                <a:gridCol w="3932919"/>
                <a:gridCol w="4139575"/>
              </a:tblGrid>
              <a:tr h="1857388">
                <a:tc>
                  <a:txBody>
                    <a:bodyPr/>
                    <a:lstStyle/>
                    <a:p>
                      <a:pPr marL="457200" algn="just"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ru-RU" sz="1400" i="1" dirty="0">
                          <a:latin typeface="Georgia" pitchFamily="18" charset="0"/>
                          <a:ea typeface="Times New Roman"/>
                        </a:rPr>
                        <a:t> </a:t>
                      </a:r>
                      <a:endParaRPr lang="ru-RU" sz="1400" dirty="0">
                        <a:latin typeface="Georgia" pitchFamily="18" charset="0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i="1" baseline="0" dirty="0" smtClean="0">
                          <a:latin typeface="Georgia" pitchFamily="18" charset="0"/>
                          <a:ea typeface="Calibri"/>
                          <a:cs typeface="Times New Roman"/>
                        </a:rPr>
                        <a:t> Открытый показ </a:t>
                      </a:r>
                      <a:r>
                        <a:rPr lang="ru-RU" sz="1400" i="1" dirty="0" smtClean="0">
                          <a:latin typeface="Georgia" pitchFamily="18" charset="0"/>
                          <a:ea typeface="Calibri"/>
                          <a:cs typeface="Times New Roman"/>
                        </a:rPr>
                        <a:t>авторской </a:t>
                      </a:r>
                      <a:r>
                        <a:rPr lang="ru-RU" sz="1400" i="1" dirty="0">
                          <a:latin typeface="Georgia" pitchFamily="18" charset="0"/>
                          <a:ea typeface="Calibri"/>
                          <a:cs typeface="Times New Roman"/>
                        </a:rPr>
                        <a:t>творческой мастерской ДОО(У) по теме: «Патриотическое воспитание детей через ознакомление с культурой и традициями в реализации программы «Донбасс - мой край родной»</a:t>
                      </a:r>
                      <a:endParaRPr lang="ru-RU" sz="1400" dirty="0"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5941060" algn="l"/>
                        </a:tabLst>
                      </a:pPr>
                      <a:endParaRPr lang="ru-RU" sz="1400" dirty="0">
                        <a:latin typeface="Georgia" pitchFamily="18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5941060" algn="l"/>
                        </a:tabLst>
                      </a:pPr>
                      <a:r>
                        <a:rPr lang="ru-RU" sz="1400" i="1" dirty="0">
                          <a:latin typeface="Georgia" pitchFamily="18" charset="0"/>
                          <a:ea typeface="Times New Roman"/>
                        </a:rPr>
                        <a:t>Видео открытого показа, 2017 </a:t>
                      </a:r>
                      <a:endParaRPr lang="ru-RU" sz="1400" dirty="0">
                        <a:latin typeface="Georgia" pitchFamily="18" charset="0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5941060" algn="l"/>
                        </a:tabLst>
                      </a:pPr>
                      <a:r>
                        <a:rPr lang="ru-RU" sz="1400" i="1" u="sng" dirty="0">
                          <a:solidFill>
                            <a:srgbClr val="0000FF"/>
                          </a:solidFill>
                          <a:latin typeface="Georgia" pitchFamily="18" charset="0"/>
                          <a:ea typeface="Times New Roman"/>
                          <a:hlinkClick r:id="rId2"/>
                        </a:rPr>
                        <a:t>https://cloud.mail.ru/public/1uGQ/fhnwFpYBZ</a:t>
                      </a:r>
                      <a:endParaRPr lang="ru-RU" sz="1400" dirty="0">
                        <a:latin typeface="Georgia" pitchFamily="18" charset="0"/>
                        <a:ea typeface="Times New Roman"/>
                      </a:endParaRPr>
                    </a:p>
                  </a:txBody>
                  <a:tcPr marL="58615" marR="586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Рисунок 6" descr="IMG_45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857496"/>
            <a:ext cx="4572032" cy="342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45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857364"/>
            <a:ext cx="5000628" cy="3750471"/>
          </a:xfrm>
          <a:prstGeom prst="rect">
            <a:avLst/>
          </a:prstGeom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785786" y="785794"/>
            <a:ext cx="67151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Участие в Республиканской научно-практической конференции «Воспитательный потенциал курса «Уроки гражданственности Донбасса» 22.11.2016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571472" y="642918"/>
            <a:ext cx="8143932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Arial" pitchFamily="34" charset="0"/>
              </a:rPr>
              <a:t>Участие: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-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в Республиканском Форуме «Обеспечение преемственности дошкольного и начального образования: традиции, новации, перспективы» (22.03.2016-21.04.2016)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- в Виртуальной Выставке – презентации: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«Современное образование в Донецкой Народной Республике 2016» номинация «Современная образовательная организация» (инновационная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деятельность)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- в Республиканском конкурсе «Методический шедевр», 2016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4" name="Рисунок 3" descr="img_38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2357430"/>
            <a:ext cx="5438812" cy="427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247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latin typeface="Georgia" pitchFamily="18" charset="0"/>
              </a:rPr>
              <a:t>Результативность</a:t>
            </a:r>
            <a:endParaRPr lang="ru-RU" sz="2400" b="1" dirty="0">
              <a:latin typeface="Georgia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Georgia" pitchFamily="18" charset="0"/>
                <a:cs typeface="Times New Roman" panose="02020603050405020304" pitchFamily="18" charset="0"/>
              </a:rPr>
              <a:t>       </a:t>
            </a:r>
            <a:r>
              <a:rPr lang="ru-RU" sz="1800" dirty="0" smtClean="0">
                <a:latin typeface="Georgia" pitchFamily="18" charset="0"/>
                <a:cs typeface="Times New Roman" panose="02020603050405020304" pitchFamily="18" charset="0"/>
              </a:rPr>
              <a:t>	</a:t>
            </a:r>
            <a:r>
              <a:rPr lang="ru-RU" sz="1800" i="1" dirty="0" smtClean="0">
                <a:latin typeface="Georgia" pitchFamily="18" charset="0"/>
                <a:cs typeface="Times New Roman" panose="02020603050405020304" pitchFamily="18" charset="0"/>
              </a:rPr>
              <a:t> Ц</a:t>
            </a:r>
            <a:r>
              <a:rPr lang="ru-RU" sz="1800" i="1" dirty="0" smtClean="0">
                <a:latin typeface="Georgia" pitchFamily="18" charset="0"/>
              </a:rPr>
              <a:t>ели </a:t>
            </a:r>
            <a:r>
              <a:rPr lang="ru-RU" sz="1800" i="1" dirty="0" err="1" smtClean="0">
                <a:latin typeface="Georgia" pitchFamily="18" charset="0"/>
              </a:rPr>
              <a:t>стажировочной</a:t>
            </a:r>
            <a:r>
              <a:rPr lang="ru-RU" sz="1800" i="1" dirty="0" smtClean="0">
                <a:latin typeface="Georgia" pitchFamily="18" charset="0"/>
              </a:rPr>
              <a:t> площадки в текущем году – успешно достигнуты;</a:t>
            </a:r>
          </a:p>
          <a:p>
            <a:pPr marL="0" indent="0" algn="just">
              <a:buNone/>
            </a:pPr>
            <a:r>
              <a:rPr lang="ru-RU" sz="1800" i="1" dirty="0" smtClean="0">
                <a:latin typeface="Georgia" pitchFamily="18" charset="0"/>
                <a:cs typeface="Times New Roman" panose="02020603050405020304" pitchFamily="18" charset="0"/>
              </a:rPr>
              <a:t>	</a:t>
            </a:r>
            <a:r>
              <a:rPr lang="ru-RU" sz="1800" i="1" dirty="0" smtClean="0">
                <a:latin typeface="Georgia" pitchFamily="18" charset="0"/>
                <a:cs typeface="Times New Roman" panose="02020603050405020304" pitchFamily="18" charset="0"/>
              </a:rPr>
              <a:t>З</a:t>
            </a:r>
            <a:r>
              <a:rPr lang="ru-RU" sz="1800" i="1" dirty="0" smtClean="0">
                <a:latin typeface="Georgia" pitchFamily="18" charset="0"/>
              </a:rPr>
              <a:t>адачи, поставленные </a:t>
            </a:r>
            <a:r>
              <a:rPr lang="ru-RU" sz="1800" i="1" dirty="0" smtClean="0">
                <a:latin typeface="Georgia" pitchFamily="18" charset="0"/>
              </a:rPr>
              <a:t>в рамках работы</a:t>
            </a:r>
            <a:r>
              <a:rPr lang="ru-RU" sz="1800" b="1" i="1" dirty="0" smtClean="0">
                <a:latin typeface="Georgia" pitchFamily="18" charset="0"/>
              </a:rPr>
              <a:t> </a:t>
            </a:r>
            <a:r>
              <a:rPr lang="ru-RU" sz="1800" i="1" dirty="0" smtClean="0">
                <a:latin typeface="Georgia" pitchFamily="18" charset="0"/>
              </a:rPr>
              <a:t>Республиканской  </a:t>
            </a:r>
            <a:r>
              <a:rPr lang="ru-RU" sz="1800" i="1" dirty="0" err="1" smtClean="0">
                <a:latin typeface="Georgia" pitchFamily="18" charset="0"/>
              </a:rPr>
              <a:t>стажировочной</a:t>
            </a:r>
            <a:r>
              <a:rPr lang="ru-RU" sz="1800" i="1" dirty="0" smtClean="0">
                <a:latin typeface="Georgia" pitchFamily="18" charset="0"/>
              </a:rPr>
              <a:t>  площадки </a:t>
            </a:r>
            <a:r>
              <a:rPr lang="ru-RU" sz="1800" i="1" dirty="0" smtClean="0">
                <a:latin typeface="Georgia" pitchFamily="18" charset="0"/>
              </a:rPr>
              <a:t>при ДОНРИДПО по теме: «</a:t>
            </a:r>
            <a:r>
              <a:rPr lang="ru-RU" sz="1800" i="1" dirty="0" err="1" smtClean="0">
                <a:latin typeface="Georgia" pitchFamily="18" charset="0"/>
              </a:rPr>
              <a:t>Управленческо</a:t>
            </a:r>
            <a:r>
              <a:rPr lang="ru-RU" sz="1800" i="1" dirty="0" smtClean="0">
                <a:latin typeface="Georgia" pitchFamily="18" charset="0"/>
              </a:rPr>
              <a:t> – методические аспекты интеллектуально – познавательного развития детей в условиях введения Государственного образовательного стандарта дошкольного образования Донецкой Народной Республики»  - </a:t>
            </a:r>
            <a:r>
              <a:rPr lang="ru-RU" sz="1800" i="1" dirty="0" smtClean="0">
                <a:latin typeface="Georgia" pitchFamily="18" charset="0"/>
              </a:rPr>
              <a:t>качественно </a:t>
            </a:r>
            <a:r>
              <a:rPr lang="ru-RU" sz="1800" i="1" dirty="0" smtClean="0">
                <a:latin typeface="Georgia" pitchFamily="18" charset="0"/>
              </a:rPr>
              <a:t>выполнены. </a:t>
            </a:r>
            <a:endParaRPr lang="ru-RU" sz="1800" i="1" dirty="0" smtClean="0">
              <a:latin typeface="Georgia" pitchFamily="18" charset="0"/>
            </a:endParaRPr>
          </a:p>
          <a:p>
            <a:pPr marL="0" indent="0" algn="just">
              <a:buNone/>
            </a:pPr>
            <a:r>
              <a:rPr lang="ru-RU" sz="1800" i="1" dirty="0" smtClean="0">
                <a:latin typeface="Georgia" pitchFamily="18" charset="0"/>
                <a:cs typeface="Times New Roman" panose="02020603050405020304" pitchFamily="18" charset="0"/>
              </a:rPr>
              <a:t>	</a:t>
            </a:r>
            <a:r>
              <a:rPr lang="ru-RU" sz="1800" i="1" dirty="0" err="1" smtClean="0">
                <a:latin typeface="Georgia" pitchFamily="18" charset="0"/>
                <a:cs typeface="Times New Roman" panose="02020603050405020304" pitchFamily="18" charset="0"/>
              </a:rPr>
              <a:t>С</a:t>
            </a:r>
            <a:r>
              <a:rPr lang="ru-RU" sz="1800" i="1" dirty="0" err="1" smtClean="0">
                <a:latin typeface="Georgia" pitchFamily="18" charset="0"/>
              </a:rPr>
              <a:t>тажировочная</a:t>
            </a:r>
            <a:r>
              <a:rPr lang="ru-RU" sz="1800" i="1" dirty="0" smtClean="0">
                <a:latin typeface="Georgia" pitchFamily="18" charset="0"/>
              </a:rPr>
              <a:t> </a:t>
            </a:r>
            <a:r>
              <a:rPr lang="ru-RU" sz="1800" i="1" dirty="0" smtClean="0">
                <a:latin typeface="Georgia" pitchFamily="18" charset="0"/>
              </a:rPr>
              <a:t>площадка показала актуальность данного направления, о чем свидетельствуют многочисленные позитивные отзывы слушателей, а так же стала стимулом для развития творческого потенциала педагогов, способствовала обобщению и </a:t>
            </a:r>
            <a:r>
              <a:rPr lang="ru-RU" sz="1800" i="1" dirty="0" smtClean="0">
                <a:latin typeface="Georgia" pitchFamily="18" charset="0"/>
              </a:rPr>
              <a:t>распространению </a:t>
            </a:r>
            <a:r>
              <a:rPr lang="ru-RU" sz="1800" i="1" dirty="0" smtClean="0">
                <a:latin typeface="Georgia" pitchFamily="18" charset="0"/>
              </a:rPr>
              <a:t>их опытов не только в ДОУ, но </a:t>
            </a:r>
            <a:r>
              <a:rPr lang="ru-RU" sz="1800" i="1" dirty="0" smtClean="0">
                <a:latin typeface="Georgia" pitchFamily="18" charset="0"/>
              </a:rPr>
              <a:t>и </a:t>
            </a:r>
            <a:r>
              <a:rPr lang="ru-RU" sz="1800" i="1" dirty="0" smtClean="0">
                <a:latin typeface="Georgia" pitchFamily="18" charset="0"/>
              </a:rPr>
              <a:t>на республиканском  уровне. Участники стажировки обменялись инновационным опытом, закрепили на практике профессиональные знания и умения, полученные в результате теоретической </a:t>
            </a:r>
            <a:r>
              <a:rPr lang="ru-RU" sz="1800" i="1" dirty="0" smtClean="0">
                <a:latin typeface="Georgia" pitchFamily="18" charset="0"/>
              </a:rPr>
              <a:t>подготовки;</a:t>
            </a:r>
          </a:p>
          <a:p>
            <a:pPr marL="0" indent="0" algn="just">
              <a:buNone/>
            </a:pPr>
            <a:r>
              <a:rPr lang="ru-RU" sz="1800" i="1" dirty="0" smtClean="0">
                <a:latin typeface="Georgia" pitchFamily="18" charset="0"/>
                <a:cs typeface="Times New Roman" panose="02020603050405020304" pitchFamily="18" charset="0"/>
              </a:rPr>
              <a:t>	</a:t>
            </a:r>
            <a:r>
              <a:rPr lang="ru-RU" sz="1800" i="1" dirty="0" smtClean="0">
                <a:latin typeface="Georgia" pitchFamily="18" charset="0"/>
              </a:rPr>
              <a:t>Инновационные преобразования по данной теме приобретают системный характер, продолжается поиск новых форм трансляции педагогического </a:t>
            </a:r>
            <a:r>
              <a:rPr lang="ru-RU" sz="1800" i="1" dirty="0" smtClean="0">
                <a:latin typeface="Georgia" pitchFamily="18" charset="0"/>
              </a:rPr>
              <a:t>опыта.</a:t>
            </a:r>
          </a:p>
          <a:p>
            <a:pPr marL="0" indent="0" algn="just">
              <a:buNone/>
            </a:pPr>
            <a:r>
              <a:rPr lang="ru-RU" sz="1800" i="1" dirty="0" smtClean="0">
                <a:latin typeface="Georgia" pitchFamily="18" charset="0"/>
                <a:cs typeface="Times New Roman" panose="02020603050405020304" pitchFamily="18" charset="0"/>
              </a:rPr>
              <a:t>	</a:t>
            </a:r>
            <a:endParaRPr lang="ru-RU" sz="1800" i="1" dirty="0">
              <a:latin typeface="Georg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299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472" y="571480"/>
            <a:ext cx="75724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Georgia" pitchFamily="18" charset="0"/>
              </a:rPr>
              <a:t>Перспективы развития.</a:t>
            </a:r>
            <a:r>
              <a:rPr lang="ru-RU" sz="2000" b="1" i="1" dirty="0" smtClean="0">
                <a:latin typeface="Georgia" pitchFamily="18" charset="0"/>
              </a:rPr>
              <a:t> </a:t>
            </a:r>
            <a:endParaRPr lang="ru-RU" sz="2000" b="1" i="1" dirty="0" smtClean="0">
              <a:latin typeface="Georgia" pitchFamily="18" charset="0"/>
            </a:endParaRPr>
          </a:p>
          <a:p>
            <a:pPr algn="just"/>
            <a:r>
              <a:rPr lang="ru-RU" sz="2000" i="1" dirty="0" smtClean="0">
                <a:latin typeface="Georgia" pitchFamily="18" charset="0"/>
              </a:rPr>
              <a:t>Тема </a:t>
            </a:r>
            <a:r>
              <a:rPr lang="ru-RU" sz="2000" i="1" dirty="0" smtClean="0">
                <a:latin typeface="Georgia" pitchFamily="18" charset="0"/>
              </a:rPr>
              <a:t>работы </a:t>
            </a:r>
            <a:r>
              <a:rPr lang="ru-RU" sz="2000" i="1" dirty="0" err="1" smtClean="0">
                <a:latin typeface="Georgia" pitchFamily="18" charset="0"/>
              </a:rPr>
              <a:t>стажировочной</a:t>
            </a:r>
            <a:r>
              <a:rPr lang="ru-RU" sz="2000" i="1" dirty="0" smtClean="0">
                <a:latin typeface="Georgia" pitchFamily="18" charset="0"/>
              </a:rPr>
              <a:t> площадки продолжает быть актуальной и это предусматривает внедрение новых форм работы. В условиях коренного преобразования методических служб и изменения их статуса важной формой трансляции инновационного педагогического опыта в широкую практику являются </a:t>
            </a:r>
            <a:r>
              <a:rPr lang="ru-RU" sz="2000" i="1" dirty="0" err="1" smtClean="0">
                <a:latin typeface="Georgia" pitchFamily="18" charset="0"/>
              </a:rPr>
              <a:t>стажировочные</a:t>
            </a:r>
            <a:r>
              <a:rPr lang="ru-RU" sz="2000" i="1" dirty="0" smtClean="0">
                <a:latin typeface="Georgia" pitchFamily="18" charset="0"/>
              </a:rPr>
              <a:t> площадки - еще один путь поиска эффективной и адресной методической поддержки </a:t>
            </a:r>
            <a:r>
              <a:rPr lang="ru-RU" sz="2000" i="1" dirty="0" smtClean="0">
                <a:latin typeface="Georgia" pitchFamily="18" charset="0"/>
              </a:rPr>
              <a:t>педагогов.</a:t>
            </a:r>
          </a:p>
          <a:p>
            <a:pPr algn="just"/>
            <a:r>
              <a:rPr lang="ru-RU" sz="2000" i="1" dirty="0" smtClean="0">
                <a:latin typeface="Georgia" pitchFamily="18" charset="0"/>
              </a:rPr>
              <a:t>Педагогический </a:t>
            </a:r>
            <a:r>
              <a:rPr lang="ru-RU" sz="2000" i="1" dirty="0" smtClean="0">
                <a:latin typeface="Georgia" pitchFamily="18" charset="0"/>
              </a:rPr>
              <a:t>опыт «</a:t>
            </a:r>
            <a:r>
              <a:rPr lang="ru-RU" sz="2000" i="1" dirty="0" err="1" smtClean="0">
                <a:latin typeface="Georgia" pitchFamily="18" charset="0"/>
              </a:rPr>
              <a:t>Управленческо</a:t>
            </a:r>
            <a:r>
              <a:rPr lang="ru-RU" sz="2000" i="1" dirty="0" smtClean="0">
                <a:latin typeface="Georgia" pitchFamily="18" charset="0"/>
              </a:rPr>
              <a:t> – методические аспекты интеллектуально – познавательного развития детей в условиях введения Государственного образовательного стандарта дошкольного образования Донецкой Народной Республики», связан с прогрессивными идеями педагогики и психологии, основан на достижениях и закономерностях науки, служит надежным проводником передовых идей и технологий в практику ДОУ</a:t>
            </a:r>
            <a:endParaRPr lang="ru-RU" sz="20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805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1"/>
          <p:cNvSpPr txBox="1">
            <a:spLocks noChangeArrowheads="1"/>
          </p:cNvSpPr>
          <p:nvPr/>
        </p:nvSpPr>
        <p:spPr bwMode="auto">
          <a:xfrm>
            <a:off x="857250" y="1000125"/>
            <a:ext cx="7407275" cy="1325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Clr>
                <a:srgbClr val="FFFF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000" b="1" i="1">
                <a:solidFill>
                  <a:schemeClr val="tx1"/>
                </a:solidFill>
                <a:latin typeface="Georgia" pitchFamily="18" charset="0"/>
              </a:rPr>
              <a:t>Мы всегда открыты к сотрудничеству</a:t>
            </a:r>
            <a:endParaRPr lang="en-GB" sz="4000" b="1" i="1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39940" name="Rectangle 3"/>
          <p:cNvSpPr>
            <a:spLocks noChangeArrowheads="1"/>
          </p:cNvSpPr>
          <p:nvPr/>
        </p:nvSpPr>
        <p:spPr bwMode="auto">
          <a:xfrm>
            <a:off x="785813" y="2428875"/>
            <a:ext cx="7786687" cy="194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r>
              <a:rPr lang="ru-RU" sz="2000" b="1" i="1">
                <a:solidFill>
                  <a:srgbClr val="000000"/>
                </a:solidFill>
                <a:latin typeface="Georgia" pitchFamily="18" charset="0"/>
              </a:rPr>
              <a:t>Место нахождения учреждения: 86700, ДНР, г. Харцызск, пер. Склярова,15.</a:t>
            </a:r>
          </a:p>
          <a:p>
            <a:r>
              <a:rPr lang="ru-RU" sz="2000" b="1" i="1">
                <a:solidFill>
                  <a:srgbClr val="000000"/>
                </a:solidFill>
                <a:latin typeface="Georgia" pitchFamily="18" charset="0"/>
              </a:rPr>
              <a:t>Телефон/факс тел. 0713091533.</a:t>
            </a:r>
          </a:p>
          <a:p>
            <a:r>
              <a:rPr lang="ru-RU" sz="2000" b="1" i="1">
                <a:solidFill>
                  <a:srgbClr val="000000"/>
                </a:solidFill>
                <a:latin typeface="Georgia" pitchFamily="18" charset="0"/>
              </a:rPr>
              <a:t>Электронный адресс: </a:t>
            </a:r>
            <a:r>
              <a:rPr lang="en-US" sz="2000" b="1" i="1">
                <a:solidFill>
                  <a:srgbClr val="000000"/>
                </a:solidFill>
                <a:latin typeface="Georgia" pitchFamily="18" charset="0"/>
              </a:rPr>
              <a:t>chudosad </a:t>
            </a:r>
            <a:r>
              <a:rPr lang="ru-RU" sz="2000" b="1" i="1" u="sng">
                <a:solidFill>
                  <a:srgbClr val="000000"/>
                </a:solidFill>
                <a:latin typeface="Georgia" pitchFamily="18" charset="0"/>
                <a:hlinkClick r:id="rId3"/>
              </a:rPr>
              <a:t>2013@</a:t>
            </a:r>
            <a:r>
              <a:rPr lang="en-US" sz="2000" b="1" i="1" u="sng">
                <a:solidFill>
                  <a:srgbClr val="000000"/>
                </a:solidFill>
                <a:latin typeface="Georgia" pitchFamily="18" charset="0"/>
                <a:hlinkClick r:id="rId3"/>
              </a:rPr>
              <a:t>mail</a:t>
            </a:r>
            <a:r>
              <a:rPr lang="ru-RU" sz="2000" b="1" i="1" u="sng">
                <a:solidFill>
                  <a:srgbClr val="000000"/>
                </a:solidFill>
                <a:latin typeface="Georgia" pitchFamily="18" charset="0"/>
                <a:hlinkClick r:id="rId3"/>
              </a:rPr>
              <a:t>.</a:t>
            </a:r>
            <a:r>
              <a:rPr lang="en-US" sz="2000" b="1" i="1" u="sng">
                <a:solidFill>
                  <a:srgbClr val="000000"/>
                </a:solidFill>
                <a:latin typeface="Georgia" pitchFamily="18" charset="0"/>
                <a:hlinkClick r:id="rId3"/>
              </a:rPr>
              <a:t>ru</a:t>
            </a:r>
            <a:endParaRPr lang="ru-RU" sz="2000" b="1" i="1">
              <a:solidFill>
                <a:srgbClr val="000000"/>
              </a:solidFill>
              <a:latin typeface="Georgia" pitchFamily="18" charset="0"/>
            </a:endParaRPr>
          </a:p>
          <a:p>
            <a:r>
              <a:rPr lang="ru-RU" sz="2000" b="1" i="1">
                <a:solidFill>
                  <a:srgbClr val="000000"/>
                </a:solidFill>
                <a:latin typeface="Georgia" pitchFamily="18" charset="0"/>
              </a:rPr>
              <a:t>Сайт детского сада: </a:t>
            </a:r>
            <a:r>
              <a:rPr lang="ru-RU" sz="2000" b="1" i="1" u="sng">
                <a:solidFill>
                  <a:srgbClr val="000000"/>
                </a:solidFill>
                <a:latin typeface="Georgia" pitchFamily="18" charset="0"/>
                <a:hlinkClick r:id="rId4"/>
              </a:rPr>
              <a:t>http://chudocad.umi.ru</a:t>
            </a:r>
            <a:endParaRPr lang="ru-RU" sz="2000" b="1" i="1">
              <a:solidFill>
                <a:srgbClr val="000000"/>
              </a:solidFill>
              <a:latin typeface="Georgia" pitchFamily="18" charset="0"/>
            </a:endParaRPr>
          </a:p>
          <a:p>
            <a:pPr>
              <a:buFont typeface="Bookman Old Style" pitchFamily="18" charset="0"/>
              <a:buNone/>
            </a:pPr>
            <a:endParaRPr lang="en-GB" sz="2000" b="1" i="1">
              <a:solidFill>
                <a:srgbClr val="00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 </a:t>
            </a:r>
            <a:endParaRPr lang="ru-R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805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1801</TotalTime>
  <Words>1444</Words>
  <Application>Microsoft Office PowerPoint</Application>
  <PresentationFormat>Экран (4:3)</PresentationFormat>
  <Paragraphs>122</Paragraphs>
  <Slides>28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Работа республиканской стажировочной площадки Тема: «Управленческо – методические аспекты интеллектуально – познавательного развития детей в условиях введения Государственного образовательного стандарта дошкольного образования  Донецкой Народной Республики» </vt:lpstr>
      <vt:lpstr>Слайд 2</vt:lpstr>
      <vt:lpstr>Слайд 3</vt:lpstr>
      <vt:lpstr>Формы работы стажировочной площадки</vt:lpstr>
      <vt:lpstr>При проведении мероприятий стажировочной площадки были задействованы:  развивающая предметно – пространственная среда здания и помещений дошкольного образовательного учреждения, групповых комнат,  музыкального зала,  игровых участков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Виды общения  и коммуникаций используемых в ходе работы стажировочной площадки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Результативность</vt:lpstr>
      <vt:lpstr>Слайд 26</vt:lpstr>
      <vt:lpstr>Слайд 27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Методическое объединение Тема: «Познавательное развитие дошкольников в условиях реализации ФГОС ДО»</dc:title>
  <dc:creator>Ольга Николаевна</dc:creator>
  <cp:lastModifiedBy>Чудо-сад</cp:lastModifiedBy>
  <cp:revision>119</cp:revision>
  <dcterms:created xsi:type="dcterms:W3CDTF">2014-11-19T14:01:47Z</dcterms:created>
  <dcterms:modified xsi:type="dcterms:W3CDTF">2017-11-17T11:55:17Z</dcterms:modified>
</cp:coreProperties>
</file>